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66" r:id="rId2"/>
  </p:sldMasterIdLst>
  <p:notesMasterIdLst>
    <p:notesMasterId r:id="rId30"/>
  </p:notesMasterIdLst>
  <p:handoutMasterIdLst>
    <p:handoutMasterId r:id="rId31"/>
  </p:handoutMasterIdLst>
  <p:sldIdLst>
    <p:sldId id="460" r:id="rId3"/>
    <p:sldId id="461" r:id="rId4"/>
    <p:sldId id="462" r:id="rId5"/>
    <p:sldId id="463" r:id="rId6"/>
    <p:sldId id="464" r:id="rId7"/>
    <p:sldId id="465" r:id="rId8"/>
    <p:sldId id="480" r:id="rId9"/>
    <p:sldId id="482" r:id="rId10"/>
    <p:sldId id="487" r:id="rId11"/>
    <p:sldId id="483" r:id="rId12"/>
    <p:sldId id="484" r:id="rId13"/>
    <p:sldId id="485" r:id="rId14"/>
    <p:sldId id="486" r:id="rId15"/>
    <p:sldId id="466" r:id="rId16"/>
    <p:sldId id="467" r:id="rId17"/>
    <p:sldId id="468" r:id="rId18"/>
    <p:sldId id="469" r:id="rId19"/>
    <p:sldId id="470" r:id="rId20"/>
    <p:sldId id="471" r:id="rId21"/>
    <p:sldId id="472" r:id="rId22"/>
    <p:sldId id="473" r:id="rId23"/>
    <p:sldId id="474" r:id="rId24"/>
    <p:sldId id="475" r:id="rId25"/>
    <p:sldId id="476" r:id="rId26"/>
    <p:sldId id="477" r:id="rId27"/>
    <p:sldId id="478" r:id="rId28"/>
    <p:sldId id="479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bg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24" autoAdjust="0"/>
    <p:restoredTop sz="98236" autoAdjust="0"/>
  </p:normalViewPr>
  <p:slideViewPr>
    <p:cSldViewPr>
      <p:cViewPr>
        <p:scale>
          <a:sx n="81" d="100"/>
          <a:sy n="81" d="100"/>
        </p:scale>
        <p:origin x="-1068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11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9425-1776-4681-B33B-76E216C908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44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738A122-F94A-468E-9EA2-BF67C312530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ar-EG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l" rtl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245138-B669-46E3-BD52-DB965210BA9D}" type="slidenum">
              <a:rPr lang="en-US" smtClean="0"/>
              <a:pPr>
                <a:spcBef>
                  <a:spcPct val="0"/>
                </a:spcBef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1211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7463" y="769938"/>
            <a:ext cx="4289425" cy="3216275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058" y="4357123"/>
            <a:ext cx="5022351" cy="4133025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9473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7463" y="769938"/>
            <a:ext cx="4289425" cy="3216275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058" y="4357123"/>
            <a:ext cx="5022351" cy="4133025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r>
              <a:rPr lang="fr-FR" altLang="zh-CN" b="1" smtClean="0"/>
              <a:t>Schneider Electric, the global specialist in energy management, offers integrated solutions making energy safer, more reliable,  efficient and productive in the energy &amp; infrastructure, industry, data centres &amp; networks, buildings and residential markets. With sales of 17.3 billion euro in 2007, the company's120,000 employees in 102 countries help individuals &amp; organisations make the most of their energy.</a:t>
            </a:r>
          </a:p>
          <a:p>
            <a:endParaRPr lang="fr-FR" altLang="zh-CN" smtClean="0"/>
          </a:p>
          <a:p>
            <a:r>
              <a:rPr lang="fr-FR" altLang="zh-CN" smtClean="0">
                <a:solidFill>
                  <a:srgbClr val="000000"/>
                </a:solidFill>
              </a:rPr>
              <a:t>Quality is guaranteed by the solutions designed and tested taking into account devices made by Schneider.</a:t>
            </a:r>
          </a:p>
          <a:p>
            <a:endParaRPr lang="fr-FR" altLang="zh-CN" smtClean="0"/>
          </a:p>
        </p:txBody>
      </p:sp>
    </p:spTree>
    <p:extLst>
      <p:ext uri="{BB962C8B-B14F-4D97-AF65-F5344CB8AC3E}">
        <p14:creationId xmlns:p14="http://schemas.microsoft.com/office/powerpoint/2010/main" val="790254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7463" y="769938"/>
            <a:ext cx="4289425" cy="3216275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058" y="4357123"/>
            <a:ext cx="5022351" cy="4133025"/>
          </a:xfrm>
          <a:noFill/>
          <a:ln/>
        </p:spPr>
        <p:txBody>
          <a:bodyPr/>
          <a:lstStyle/>
          <a:p>
            <a:endParaRPr lang="fr-FR" altLang="zh-CN" smtClean="0"/>
          </a:p>
        </p:txBody>
      </p:sp>
    </p:spTree>
    <p:extLst>
      <p:ext uri="{BB962C8B-B14F-4D97-AF65-F5344CB8AC3E}">
        <p14:creationId xmlns:p14="http://schemas.microsoft.com/office/powerpoint/2010/main" val="374244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1800" y="77788"/>
            <a:ext cx="8280400" cy="1550987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1800" y="1773238"/>
            <a:ext cx="4968875" cy="1655762"/>
          </a:xfrm>
        </p:spPr>
        <p:txBody>
          <a:bodyPr tIns="45720" rIns="54000" bIns="45720"/>
          <a:lstStyle>
            <a:lvl1pPr marL="0" indent="0">
              <a:buFont typeface="Arial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72225" y="5229225"/>
            <a:ext cx="2270125" cy="13684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6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pic>
        <p:nvPicPr>
          <p:cNvPr id="5125" name="Picture 5" descr="Logo SE A4 Blan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7763" y="5734050"/>
            <a:ext cx="2576512" cy="941388"/>
          </a:xfrm>
          <a:prstGeom prst="rect">
            <a:avLst/>
          </a:prstGeom>
          <a:noFill/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2100" y="77788"/>
            <a:ext cx="2070100" cy="6221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1800" y="77788"/>
            <a:ext cx="6057900" cy="6221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17475"/>
            <a:ext cx="8280400" cy="115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800" y="1773238"/>
            <a:ext cx="40640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773238"/>
            <a:ext cx="4064000" cy="452596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17475"/>
            <a:ext cx="8280400" cy="115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800" y="1773238"/>
            <a:ext cx="40640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73238"/>
            <a:ext cx="40640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1625"/>
            <a:ext cx="40640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17475"/>
            <a:ext cx="8280400" cy="115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800" y="1773238"/>
            <a:ext cx="40640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640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17475"/>
            <a:ext cx="8280400" cy="115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800" y="1773238"/>
            <a:ext cx="40640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773238"/>
            <a:ext cx="4064000" cy="452596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31800" y="117475"/>
            <a:ext cx="8280400" cy="115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31800" y="1773238"/>
            <a:ext cx="40640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73238"/>
            <a:ext cx="4064000" cy="2185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31800" y="4111625"/>
            <a:ext cx="40640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1625"/>
            <a:ext cx="40640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40-9D63-4B4B-97C1-D40B8C5BFB1C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58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FCF9-38BF-4610-BDB1-6F1BB1BCC4CC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11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E3F5E-5122-4DF6-93CB-2767BB527BA6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3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636838"/>
            <a:ext cx="8204200" cy="42211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9F4DB-2AE2-4CE4-8053-39AD20BAC2EF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63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333EC-CF78-4EBD-8F6E-4753C12D6376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02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AF90-9FAC-4B28-BE03-200BC70B1B4A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49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C5DE0-0785-4B38-8C6D-C3A2192E8884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34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7D93E-60F0-46CE-8A06-117B8145CC03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61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48904-3C01-498F-AEF3-D44F73D37484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38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337C-B46C-456C-BBBC-C7DE7E6225B2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722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A4267-F908-45B3-A5B9-56D0183F3E93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47203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3B57-1838-479A-8725-74FA51F7C1AF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45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9ED6B-D1A0-4CF2-9C44-DC633B6D6644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856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A177-FFBC-4BB7-8F68-7AB30F083CDD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424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2D6B-B6CA-40AE-96A5-2840CA2C02A7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0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46C49-8CCD-4517-B1BF-9B3C012FFF21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5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773238"/>
            <a:ext cx="40640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640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3887788" cy="39973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68313" y="6577013"/>
            <a:ext cx="822325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661988" eaLnBrk="0" hangingPunct="0"/>
            <a:r>
              <a:rPr lang="en-US" sz="800"/>
              <a:t>Schneider Electric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8604250" y="6599238"/>
            <a:ext cx="288925" cy="6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defTabSz="661988" eaLnBrk="0" hangingPunct="0"/>
            <a:fld id="{DB933D66-49D9-417B-9DE2-7202F4405B9E}" type="slidenum">
              <a:rPr lang="fr-FR" sz="800"/>
              <a:pPr defTabSz="661988" eaLnBrk="0" hangingPunct="0"/>
              <a:t>‹#›</a:t>
            </a:fld>
            <a:endParaRPr lang="fr-FR" sz="80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2332038"/>
            <a:ext cx="82804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18000" bIns="1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77788"/>
            <a:ext cx="8280400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10800" rIns="0" bIns="1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1325563" y="6577013"/>
            <a:ext cx="183383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661988" eaLnBrk="0" hangingPunct="0"/>
            <a:r>
              <a:rPr lang="en-US" sz="800" dirty="0"/>
              <a:t>- </a:t>
            </a:r>
            <a:r>
              <a:rPr lang="en-US" sz="800" dirty="0" smtClean="0"/>
              <a:t>Power</a:t>
            </a:r>
            <a:r>
              <a:rPr lang="en-US" sz="800" baseline="0" dirty="0" smtClean="0"/>
              <a:t> EMEAS</a:t>
            </a:r>
            <a:r>
              <a:rPr lang="en-US" sz="800" dirty="0" smtClean="0"/>
              <a:t>– Ibrahim Abdel-Ghany</a:t>
            </a:r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Arial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●"/>
        <a:defRPr sz="2000">
          <a:solidFill>
            <a:schemeClr val="accent1"/>
          </a:solidFill>
          <a:latin typeface="+mn-lt"/>
          <a:ea typeface="+mn-ea"/>
          <a:cs typeface="+mn-cs"/>
        </a:defRPr>
      </a:lvl1pPr>
      <a:lvl2pPr marL="541338" indent="-180975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●"/>
        <a:defRPr>
          <a:solidFill>
            <a:schemeClr val="bg2"/>
          </a:solidFill>
          <a:latin typeface="+mn-lt"/>
        </a:defRPr>
      </a:lvl2pPr>
      <a:lvl3pPr marL="901700" indent="-84138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●"/>
        <a:defRPr>
          <a:solidFill>
            <a:schemeClr val="bg2"/>
          </a:solidFill>
          <a:latin typeface="+mn-lt"/>
        </a:defRPr>
      </a:lvl3pPr>
      <a:lvl4pPr marL="1751013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15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61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3073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530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987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2577B-85D0-4EB4-BDA7-1F681E5172FE}" type="datetime1">
              <a:rPr lang="en-US" smtClean="0"/>
              <a:pPr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5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://www.gila-eg.com/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5" Type="http://schemas.openxmlformats.org/officeDocument/2006/relationships/image" Target="../media/image33.jpe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6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12" Type="http://schemas.openxmlformats.org/officeDocument/2006/relationships/image" Target="../media/image56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0" Type="http://schemas.openxmlformats.org/officeDocument/2006/relationships/image" Target="../media/image54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17"/>
          <p:cNvGrpSpPr>
            <a:grpSpLocks/>
          </p:cNvGrpSpPr>
          <p:nvPr/>
        </p:nvGrpSpPr>
        <p:grpSpPr bwMode="auto">
          <a:xfrm>
            <a:off x="0" y="36513"/>
            <a:ext cx="5572125" cy="3105150"/>
            <a:chOff x="0" y="22"/>
            <a:chExt cx="2941" cy="1863"/>
          </a:xfrm>
        </p:grpSpPr>
        <p:pic>
          <p:nvPicPr>
            <p:cNvPr id="9226" name="Picture 4" descr="Copy of DSC0606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"/>
              <a:ext cx="2941" cy="1863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7" name="Picture 15" descr="GetAttachment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36"/>
            <a:stretch>
              <a:fillRect/>
            </a:stretch>
          </p:blipFill>
          <p:spPr bwMode="auto">
            <a:xfrm rot="315924">
              <a:off x="1321" y="334"/>
              <a:ext cx="501" cy="26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219" name="Picture 9" descr="DSC061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286125"/>
            <a:ext cx="5572125" cy="327660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029200" y="274638"/>
            <a:ext cx="3657600" cy="3230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smtClean="0">
                <a:hlinkClick r:id="rId6"/>
              </a:rPr>
              <a:t/>
            </a:r>
            <a:br>
              <a:rPr lang="en-US" sz="3200" b="1" dirty="0" smtClean="0">
                <a:hlinkClick r:id="rId6"/>
              </a:rPr>
            </a:br>
            <a:r>
              <a:rPr lang="en-US" sz="3200" b="1" dirty="0">
                <a:hlinkClick r:id="rId6"/>
              </a:rPr>
              <a:t/>
            </a:r>
            <a:br>
              <a:rPr lang="en-US" sz="3200" b="1" dirty="0">
                <a:hlinkClick r:id="rId6"/>
              </a:rPr>
            </a:br>
            <a:r>
              <a:rPr lang="en-US" sz="3200" b="1" dirty="0" smtClean="0">
                <a:hlinkClick r:id="rId6"/>
              </a:rPr>
              <a:t/>
            </a:r>
            <a:br>
              <a:rPr lang="en-US" sz="3200" b="1" dirty="0" smtClean="0">
                <a:hlinkClick r:id="rId6"/>
              </a:rPr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endParaRPr lang="en-US" sz="3200" b="1" dirty="0"/>
          </a:p>
        </p:txBody>
      </p:sp>
      <p:sp>
        <p:nvSpPr>
          <p:cNvPr id="9221" name="WordArt 2"/>
          <p:cNvSpPr>
            <a:spLocks noChangeArrowheads="1" noChangeShapeType="1" noTextEdit="1"/>
          </p:cNvSpPr>
          <p:nvPr/>
        </p:nvSpPr>
        <p:spPr bwMode="auto">
          <a:xfrm>
            <a:off x="0" y="4530725"/>
            <a:ext cx="3276600" cy="10969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ar-EG" sz="2800" b="1" kern="10">
              <a:ln w="19050">
                <a:solidFill>
                  <a:srgbClr val="000000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808080"/>
                  </a:gs>
                  <a:gs pos="100000">
                    <a:srgbClr val="080808"/>
                  </a:gs>
                </a:gsLst>
                <a:lin ang="5400000" scaled="1"/>
              </a:gradFill>
              <a:effectLst>
                <a:outerShdw dist="45791" dir="2021404" algn="ctr" rotWithShape="0">
                  <a:srgbClr val="9999FF"/>
                </a:outerShdw>
              </a:effectLst>
            </a:endParaRPr>
          </a:p>
        </p:txBody>
      </p:sp>
      <p:pic>
        <p:nvPicPr>
          <p:cNvPr id="92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" y="3270250"/>
            <a:ext cx="3214688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Rectangle 11"/>
          <p:cNvSpPr>
            <a:spLocks noChangeArrowheads="1"/>
          </p:cNvSpPr>
          <p:nvPr/>
        </p:nvSpPr>
        <p:spPr bwMode="auto">
          <a:xfrm>
            <a:off x="5556190" y="669924"/>
            <a:ext cx="29432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200" dirty="0"/>
              <a:t>Gila Factory 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800" dirty="0"/>
              <a:t>10</a:t>
            </a:r>
            <a:r>
              <a:rPr lang="en-US" sz="2800" baseline="30000" dirty="0"/>
              <a:t>th</a:t>
            </a:r>
            <a:r>
              <a:rPr lang="en-US" sz="2800" dirty="0"/>
              <a:t> of Ramadan 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/>
              <a:t>14000 </a:t>
            </a:r>
            <a:r>
              <a:rPr lang="en-US" sz="2000" dirty="0" err="1"/>
              <a:t>sq</a:t>
            </a:r>
            <a:r>
              <a:rPr lang="en-US" sz="2000" dirty="0"/>
              <a:t> </a:t>
            </a:r>
            <a:r>
              <a:rPr lang="en-US" sz="2000" dirty="0" err="1"/>
              <a:t>mt</a:t>
            </a:r>
            <a:endParaRPr lang="en-US" sz="2000" dirty="0"/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 smtClean="0"/>
              <a:t>150  </a:t>
            </a:r>
            <a:r>
              <a:rPr lang="en-US" sz="2000" dirty="0"/>
              <a:t>technicians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/>
              <a:t>30  Engineers/staff</a:t>
            </a:r>
            <a:endParaRPr lang="ar-EG" sz="2000" dirty="0">
              <a:cs typeface="Tahoma" panose="020B0604030504040204" pitchFamily="34" charset="0"/>
            </a:endParaRPr>
          </a:p>
        </p:txBody>
      </p:sp>
      <p:sp>
        <p:nvSpPr>
          <p:cNvPr id="9225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66196C30-D9CB-47A0-84FA-B54B810F6B4A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12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168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/>
          <p:cNvSpPr txBox="1"/>
          <p:nvPr/>
        </p:nvSpPr>
        <p:spPr>
          <a:xfrm>
            <a:off x="0" y="428604"/>
            <a:ext cx="8643966" cy="410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00810">
              <a:lnSpc>
                <a:spcPct val="101000"/>
              </a:lnSpc>
            </a:pPr>
            <a:r>
              <a:rPr sz="2800" b="1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ELECTRICAL  </a:t>
            </a:r>
            <a:r>
              <a:rPr sz="2800" b="1" spc="1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CHARACTERISTICS</a:t>
            </a:r>
            <a:endParaRPr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object 16"/>
          <p:cNvSpPr txBox="1"/>
          <p:nvPr/>
        </p:nvSpPr>
        <p:spPr>
          <a:xfrm>
            <a:off x="-468560" y="2002900"/>
            <a:ext cx="8636574" cy="4019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7055" marR="548640" indent="288290" algn="ctr">
              <a:lnSpc>
                <a:spcPct val="146200"/>
              </a:lnSpc>
            </a:pPr>
            <a:r>
              <a:rPr spc="-3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Rated </a:t>
            </a:r>
            <a:r>
              <a:rPr spc="-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voltage: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spc="-4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Un </a:t>
            </a:r>
            <a:r>
              <a:rPr spc="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spc="-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380/220V  </a:t>
            </a:r>
            <a:endParaRPr lang="ar-EG" spc="-5" dirty="0" smtClean="0">
              <a:solidFill>
                <a:srgbClr val="0B0B0B"/>
              </a:solidFill>
              <a:latin typeface="Times New Roman" pitchFamily="18" charset="0"/>
              <a:cs typeface="Times New Roman" pitchFamily="18" charset="0"/>
            </a:endParaRPr>
          </a:p>
          <a:p>
            <a:pPr marL="567055" marR="548640" indent="288290" algn="ctr">
              <a:lnSpc>
                <a:spcPct val="146200"/>
              </a:lnSpc>
            </a:pPr>
            <a:r>
              <a:rPr lang="en-US"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Rated </a:t>
            </a:r>
            <a:r>
              <a:rPr spc="-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operational voltage: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spc="-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Ue </a:t>
            </a:r>
            <a:r>
              <a:rPr spc="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440V</a:t>
            </a:r>
            <a:endParaRPr lang="ar-EG" spc="-30" dirty="0" smtClean="0">
              <a:solidFill>
                <a:srgbClr val="0B0B0B"/>
              </a:solidFill>
              <a:latin typeface="Times New Roman" pitchFamily="18" charset="0"/>
              <a:cs typeface="Times New Roman" pitchFamily="18" charset="0"/>
            </a:endParaRPr>
          </a:p>
          <a:p>
            <a:pPr marL="567055" marR="548640" indent="288290" algn="ctr">
              <a:lnSpc>
                <a:spcPct val="146200"/>
              </a:lnSpc>
            </a:pPr>
            <a:r>
              <a:rPr lang="en-US"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ar-EG"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Rated </a:t>
            </a:r>
            <a:r>
              <a:rPr spc="-35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Insulation </a:t>
            </a:r>
            <a:r>
              <a:rPr spc="-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voltage: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spc="-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Ui </a:t>
            </a:r>
            <a:r>
              <a:rPr spc="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spc="6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1000V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160655" marR="142240" algn="ctr">
              <a:lnSpc>
                <a:spcPct val="146200"/>
              </a:lnSpc>
            </a:pPr>
            <a:r>
              <a:rPr lang="en-US"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Rated </a:t>
            </a:r>
            <a:r>
              <a:rPr spc="-3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impulse </a:t>
            </a:r>
            <a:r>
              <a:rPr spc="-1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withstand </a:t>
            </a:r>
            <a:r>
              <a:rPr spc="-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voltage: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spc="-1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Ump </a:t>
            </a:r>
            <a:r>
              <a:rPr spc="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spc="-3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2.5KV  </a:t>
            </a:r>
            <a:endParaRPr lang="ar-EG" spc="-30" dirty="0" smtClean="0">
              <a:solidFill>
                <a:srgbClr val="0B0B0B"/>
              </a:solidFill>
              <a:latin typeface="Times New Roman" pitchFamily="18" charset="0"/>
              <a:cs typeface="Times New Roman" pitchFamily="18" charset="0"/>
            </a:endParaRPr>
          </a:p>
          <a:p>
            <a:pPr marL="160655" marR="142240" algn="ctr">
              <a:lnSpc>
                <a:spcPct val="146200"/>
              </a:lnSpc>
            </a:pPr>
            <a:r>
              <a:rPr lang="en-US"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Rated 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current: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spc="-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Ina </a:t>
            </a:r>
            <a:r>
              <a:rPr spc="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spc="-1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2500A</a:t>
            </a:r>
            <a:r>
              <a:rPr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7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@40°C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12065" marR="5080" algn="ctr">
              <a:lnSpc>
                <a:spcPct val="146200"/>
              </a:lnSpc>
            </a:pPr>
            <a:r>
              <a:rPr lang="en-US"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                                    </a:t>
            </a:r>
            <a:r>
              <a:rPr lang="ar-EG"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Rated</a:t>
            </a:r>
            <a:r>
              <a:rPr spc="-185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1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short</a:t>
            </a:r>
            <a:r>
              <a:rPr spc="-18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spc="-18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1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withstand</a:t>
            </a:r>
            <a:r>
              <a:rPr spc="-18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current:</a:t>
            </a:r>
            <a:r>
              <a:rPr spc="-18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spc="-18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1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Icw</a:t>
            </a:r>
            <a:r>
              <a:rPr spc="-18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spc="-18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50KA/1sec </a:t>
            </a:r>
            <a:endParaRPr lang="ar-EG" spc="-5" dirty="0" smtClean="0">
              <a:solidFill>
                <a:srgbClr val="0B0B0B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65" marR="5080" algn="ctr">
              <a:lnSpc>
                <a:spcPct val="146200"/>
              </a:lnSpc>
            </a:pPr>
            <a:r>
              <a:rPr lang="en-US" spc="-5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ar-EG" spc="-5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spc="-5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3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Rated 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peak </a:t>
            </a:r>
            <a:r>
              <a:rPr spc="-1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withstand 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current: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  </a:t>
            </a:r>
            <a:r>
              <a:rPr spc="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105</a:t>
            </a:r>
            <a:r>
              <a:rPr spc="-7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4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KA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61594" marR="45720" algn="ctr">
              <a:lnSpc>
                <a:spcPct val="146200"/>
              </a:lnSpc>
            </a:pPr>
            <a:r>
              <a:rPr lang="en-US"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r>
              <a:rPr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Rated 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conditional </a:t>
            </a:r>
            <a:r>
              <a:rPr spc="-1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short </a:t>
            </a:r>
            <a:r>
              <a:rPr spc="-1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circuit 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current: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spc="-1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Icc </a:t>
            </a:r>
            <a:r>
              <a:rPr spc="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= 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36KA </a:t>
            </a:r>
            <a:endParaRPr lang="ar-EG" spc="-20" dirty="0" smtClean="0">
              <a:solidFill>
                <a:srgbClr val="0B0B0B"/>
              </a:solidFill>
              <a:latin typeface="Times New Roman" pitchFamily="18" charset="0"/>
              <a:cs typeface="Times New Roman" pitchFamily="18" charset="0"/>
            </a:endParaRPr>
          </a:p>
          <a:p>
            <a:pPr marL="61594" marR="45720" algn="ctr">
              <a:lnSpc>
                <a:spcPct val="146200"/>
              </a:lnSpc>
            </a:pPr>
            <a:r>
              <a:rPr spc="-30" dirty="0" smtClean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Rated </a:t>
            </a:r>
            <a:r>
              <a:rPr spc="-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frequency: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 </a:t>
            </a:r>
            <a:r>
              <a:rPr spc="-3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fn </a:t>
            </a:r>
            <a:r>
              <a:rPr spc="2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spc="-2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50HZ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6985" algn="ctr">
              <a:lnSpc>
                <a:spcPct val="100000"/>
              </a:lnSpc>
              <a:spcBef>
                <a:spcPts val="830"/>
              </a:spcBef>
            </a:pPr>
            <a:r>
              <a:rPr spc="-70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IP </a:t>
            </a:r>
            <a:r>
              <a:rPr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code: </a:t>
            </a:r>
            <a:r>
              <a:rPr spc="5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spc="-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spc="-35" dirty="0">
                <a:solidFill>
                  <a:srgbClr val="0B0B0B"/>
                </a:solidFill>
                <a:latin typeface="Times New Roman" pitchFamily="18" charset="0"/>
                <a:cs typeface="Times New Roman" pitchFamily="18" charset="0"/>
              </a:rPr>
              <a:t>IP54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bject 18"/>
          <p:cNvSpPr txBox="1"/>
          <p:nvPr/>
        </p:nvSpPr>
        <p:spPr>
          <a:xfrm>
            <a:off x="-285784" y="1071546"/>
            <a:ext cx="8728910" cy="698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22800"/>
              </a:lnSpc>
              <a:tabLst>
                <a:tab pos="781685" algn="l"/>
                <a:tab pos="2639060" algn="l"/>
                <a:tab pos="3559175" algn="l"/>
                <a:tab pos="4037329" algn="l"/>
              </a:tabLst>
            </a:pPr>
            <a:r>
              <a:rPr sz="1850" b="1" spc="50" dirty="0">
                <a:solidFill>
                  <a:srgbClr val="057CBB"/>
                </a:solidFill>
                <a:latin typeface="Arial"/>
                <a:cs typeface="Arial"/>
              </a:rPr>
              <a:t>MAIN	</a:t>
            </a:r>
            <a:r>
              <a:rPr sz="1850" b="1" spc="25" dirty="0">
                <a:solidFill>
                  <a:srgbClr val="057CBB"/>
                </a:solidFill>
                <a:latin typeface="Arial"/>
                <a:cs typeface="Arial"/>
              </a:rPr>
              <a:t>DISTRIBUTION	</a:t>
            </a:r>
            <a:r>
              <a:rPr sz="1850" b="1" spc="-120" dirty="0">
                <a:solidFill>
                  <a:srgbClr val="057CBB"/>
                </a:solidFill>
                <a:latin typeface="Arial"/>
                <a:cs typeface="Arial"/>
              </a:rPr>
              <a:t>P</a:t>
            </a:r>
            <a:r>
              <a:rPr sz="1850" b="1" spc="-10" dirty="0">
                <a:solidFill>
                  <a:srgbClr val="057CBB"/>
                </a:solidFill>
                <a:latin typeface="Arial"/>
                <a:cs typeface="Arial"/>
              </a:rPr>
              <a:t>ANEL</a:t>
            </a:r>
            <a:r>
              <a:rPr sz="1850" b="1" dirty="0">
                <a:solidFill>
                  <a:srgbClr val="057CBB"/>
                </a:solidFill>
                <a:latin typeface="Arial"/>
                <a:cs typeface="Arial"/>
              </a:rPr>
              <a:t>	</a:t>
            </a:r>
            <a:r>
              <a:rPr sz="1850" b="1" spc="35" dirty="0">
                <a:solidFill>
                  <a:srgbClr val="057CBB"/>
                </a:solidFill>
                <a:latin typeface="Arial"/>
                <a:cs typeface="Arial"/>
              </a:rPr>
              <a:t>UP</a:t>
            </a:r>
            <a:r>
              <a:rPr sz="1850" b="1" dirty="0">
                <a:solidFill>
                  <a:srgbClr val="057CBB"/>
                </a:solidFill>
                <a:latin typeface="Arial"/>
                <a:cs typeface="Arial"/>
              </a:rPr>
              <a:t>	</a:t>
            </a:r>
            <a:r>
              <a:rPr sz="1850" b="1" spc="15" dirty="0">
                <a:solidFill>
                  <a:srgbClr val="057CBB"/>
                </a:solidFill>
                <a:latin typeface="Arial"/>
                <a:cs typeface="Arial"/>
              </a:rPr>
              <a:t>TO  2500</a:t>
            </a:r>
            <a:r>
              <a:rPr sz="1850" b="1" spc="-90" dirty="0">
                <a:solidFill>
                  <a:srgbClr val="057CBB"/>
                </a:solidFill>
                <a:latin typeface="Arial"/>
                <a:cs typeface="Arial"/>
              </a:rPr>
              <a:t> </a:t>
            </a:r>
            <a:r>
              <a:rPr sz="1850" b="1" spc="45" dirty="0">
                <a:solidFill>
                  <a:srgbClr val="057CBB"/>
                </a:solidFill>
                <a:latin typeface="Arial"/>
                <a:cs typeface="Arial"/>
              </a:rPr>
              <a:t>AMP</a:t>
            </a:r>
            <a:endParaRPr sz="1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1850" b="1" spc="-60" dirty="0">
                <a:solidFill>
                  <a:srgbClr val="057CBB"/>
                </a:solidFill>
                <a:latin typeface="Lucida Sans"/>
                <a:cs typeface="Lucida Sans"/>
              </a:rPr>
              <a:t>(Floor </a:t>
            </a:r>
            <a:r>
              <a:rPr sz="1850" b="1" spc="-50" dirty="0">
                <a:solidFill>
                  <a:srgbClr val="057CBB"/>
                </a:solidFill>
                <a:latin typeface="Lucida Sans"/>
                <a:cs typeface="Lucida Sans"/>
              </a:rPr>
              <a:t>Standing</a:t>
            </a:r>
            <a:r>
              <a:rPr sz="1850" b="1" spc="-110" dirty="0">
                <a:solidFill>
                  <a:srgbClr val="057CBB"/>
                </a:solidFill>
                <a:latin typeface="Lucida Sans"/>
                <a:cs typeface="Lucida Sans"/>
              </a:rPr>
              <a:t> </a:t>
            </a:r>
            <a:r>
              <a:rPr sz="1850" b="1" spc="-50" dirty="0">
                <a:solidFill>
                  <a:srgbClr val="057CBB"/>
                </a:solidFill>
                <a:latin typeface="Lucida Sans"/>
                <a:cs typeface="Lucida Sans"/>
              </a:rPr>
              <a:t>Switchboard)</a:t>
            </a:r>
            <a:endParaRPr sz="1850">
              <a:latin typeface="Lucida Sans"/>
              <a:cs typeface="Lucida Sans"/>
            </a:endParaRPr>
          </a:p>
        </p:txBody>
      </p:sp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409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ChangeArrowheads="1"/>
          </p:cNvSpPr>
          <p:nvPr/>
        </p:nvSpPr>
        <p:spPr bwMode="auto">
          <a:xfrm>
            <a:off x="323850" y="404813"/>
            <a:ext cx="8496300" cy="11509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1436" tIns="45719" rIns="91436" bIns="45719"/>
          <a:lstStyle/>
          <a:p>
            <a:r>
              <a:rPr lang="en-GB" altLang="fr-FR" sz="3200" dirty="0">
                <a:solidFill>
                  <a:schemeClr val="accent1"/>
                </a:solidFill>
              </a:rPr>
              <a:t>Let’s pool our</a:t>
            </a:r>
            <a:r>
              <a:rPr lang="fr-FR" altLang="fr-FR" sz="3200" dirty="0">
                <a:solidFill>
                  <a:schemeClr val="accent1"/>
                </a:solidFill>
              </a:rPr>
              <a:t> </a:t>
            </a:r>
            <a:r>
              <a:rPr lang="en-GB" altLang="fr-FR" sz="3200" dirty="0">
                <a:solidFill>
                  <a:schemeClr val="accent1"/>
                </a:solidFill>
              </a:rPr>
              <a:t>energies for building</a:t>
            </a:r>
            <a:br>
              <a:rPr lang="en-GB" altLang="fr-FR" sz="3200" dirty="0">
                <a:solidFill>
                  <a:schemeClr val="accent1"/>
                </a:solidFill>
              </a:rPr>
            </a:br>
            <a:r>
              <a:rPr lang="en-GB" altLang="fr-FR" sz="3200" dirty="0">
                <a:solidFill>
                  <a:schemeClr val="accent1"/>
                </a:solidFill>
              </a:rPr>
              <a:t>dependability</a:t>
            </a:r>
          </a:p>
        </p:txBody>
      </p:sp>
      <p:sp>
        <p:nvSpPr>
          <p:cNvPr id="11267" name="Rectangle 7"/>
          <p:cNvSpPr>
            <a:spLocks noGrp="1" noChangeArrowheads="1"/>
          </p:cNvSpPr>
          <p:nvPr>
            <p:ph idx="1"/>
          </p:nvPr>
        </p:nvSpPr>
        <p:spPr>
          <a:xfrm>
            <a:off x="468313" y="1773238"/>
            <a:ext cx="5449887" cy="1008062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GB" sz="1800" dirty="0" smtClean="0">
                <a:solidFill>
                  <a:schemeClr val="tx1"/>
                </a:solidFill>
                <a:ea typeface="宋体" pitchFamily="2" charset="-122"/>
              </a:rPr>
              <a:t>ALDO Floor standing, the result of more than 10 years GILA ELECTRIC experience in low-voltage electrical-distribution switchboard systems</a:t>
            </a:r>
          </a:p>
        </p:txBody>
      </p:sp>
      <p:sp>
        <p:nvSpPr>
          <p:cNvPr id="11268" name="Rectangle 8"/>
          <p:cNvSpPr>
            <a:spLocks noChangeArrowheads="1"/>
          </p:cNvSpPr>
          <p:nvPr/>
        </p:nvSpPr>
        <p:spPr bwMode="auto">
          <a:xfrm>
            <a:off x="469900" y="2995613"/>
            <a:ext cx="5614988" cy="1296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18000" bIns="10800"/>
          <a:lstStyle/>
          <a:p>
            <a:pPr marL="180975" indent="-180975">
              <a:spcBef>
                <a:spcPct val="20000"/>
              </a:spcBef>
              <a:buClr>
                <a:schemeClr val="accent1"/>
              </a:buClr>
              <a:buFont typeface="Arial" charset="0"/>
              <a:buChar char="●"/>
            </a:pPr>
            <a:r>
              <a:rPr lang="en-GB" dirty="0" smtClean="0">
                <a:solidFill>
                  <a:schemeClr val="accent1"/>
                </a:solidFill>
                <a:ea typeface="宋体" pitchFamily="2" charset="-122"/>
              </a:rPr>
              <a:t>ALDO Floor </a:t>
            </a:r>
            <a:r>
              <a:rPr lang="en-GB" dirty="0">
                <a:solidFill>
                  <a:schemeClr val="accent1"/>
                </a:solidFill>
                <a:ea typeface="宋体" pitchFamily="2" charset="-122"/>
              </a:rPr>
              <a:t>standing is a type tested switchboard and comply with IEC 61439-1,2 standard </a:t>
            </a:r>
          </a:p>
          <a:p>
            <a:pPr marL="541338" lvl="1" indent="-180975">
              <a:spcBef>
                <a:spcPct val="20000"/>
              </a:spcBef>
              <a:buClr>
                <a:schemeClr val="bg2"/>
              </a:buClr>
              <a:buFont typeface="Arial" charset="0"/>
              <a:buChar char="●"/>
            </a:pPr>
            <a:r>
              <a:rPr lang="en-GB" sz="1600" dirty="0">
                <a:solidFill>
                  <a:schemeClr val="tx1"/>
                </a:solidFill>
                <a:ea typeface="宋体" pitchFamily="2" charset="-122"/>
              </a:rPr>
              <a:t>safe and reliable switchboards that guarantee the comfort for your customers, employees and buildings</a:t>
            </a:r>
            <a:r>
              <a:rPr lang="en-GB" altLang="zh-CN" sz="1600" dirty="0">
                <a:solidFill>
                  <a:schemeClr val="tx1"/>
                </a:solidFill>
                <a:ea typeface="宋体" pitchFamily="2" charset="-122"/>
              </a:rPr>
              <a:t> </a:t>
            </a:r>
            <a:endParaRPr lang="en-GB" sz="1600" dirty="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1269" name="Rectangle 10"/>
          <p:cNvSpPr>
            <a:spLocks noChangeArrowheads="1"/>
          </p:cNvSpPr>
          <p:nvPr/>
        </p:nvSpPr>
        <p:spPr bwMode="auto">
          <a:xfrm>
            <a:off x="468313" y="4437063"/>
            <a:ext cx="5543550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18000" bIns="10800"/>
          <a:lstStyle/>
          <a:p>
            <a:pPr marL="180975" indent="-180975">
              <a:spcBef>
                <a:spcPct val="20000"/>
              </a:spcBef>
              <a:buClr>
                <a:schemeClr val="accent1"/>
              </a:buClr>
              <a:buFont typeface="Arial" charset="0"/>
              <a:buChar char="●"/>
            </a:pPr>
            <a:r>
              <a:rPr lang="en-GB" dirty="0" smtClean="0">
                <a:solidFill>
                  <a:schemeClr val="accent1"/>
                </a:solidFill>
                <a:ea typeface="宋体" pitchFamily="2" charset="-122"/>
              </a:rPr>
              <a:t>ALDO Floor </a:t>
            </a:r>
            <a:r>
              <a:rPr lang="en-GB" dirty="0">
                <a:solidFill>
                  <a:schemeClr val="accent1"/>
                </a:solidFill>
                <a:ea typeface="宋体" pitchFamily="2" charset="-122"/>
              </a:rPr>
              <a:t>standing switchboards for commercial and industrial buildings with :</a:t>
            </a:r>
          </a:p>
          <a:p>
            <a:pPr marL="541338" lvl="1" indent="-180975">
              <a:spcBef>
                <a:spcPct val="20000"/>
              </a:spcBef>
              <a:buClr>
                <a:schemeClr val="bg2"/>
              </a:buClr>
              <a:buFont typeface="Arial" charset="0"/>
              <a:buChar char="●"/>
            </a:pPr>
            <a:r>
              <a:rPr lang="en-GB" sz="1600" dirty="0">
                <a:solidFill>
                  <a:schemeClr val="tx1"/>
                </a:solidFill>
                <a:ea typeface="宋体" pitchFamily="2" charset="-122"/>
              </a:rPr>
              <a:t>Electrical protection solutions up to </a:t>
            </a:r>
            <a:r>
              <a:rPr lang="en-GB" sz="1600" dirty="0" smtClean="0">
                <a:solidFill>
                  <a:schemeClr val="tx1"/>
                </a:solidFill>
                <a:ea typeface="宋体" pitchFamily="2" charset="-122"/>
              </a:rPr>
              <a:t>2500A</a:t>
            </a:r>
            <a:endParaRPr lang="en-GB" sz="1600" dirty="0">
              <a:solidFill>
                <a:schemeClr val="tx1"/>
              </a:solidFill>
              <a:ea typeface="宋体" pitchFamily="2" charset="-122"/>
            </a:endParaRPr>
          </a:p>
          <a:p>
            <a:pPr marL="541338" lvl="1" indent="-180975">
              <a:spcBef>
                <a:spcPct val="20000"/>
              </a:spcBef>
              <a:buClr>
                <a:schemeClr val="bg2"/>
              </a:buClr>
              <a:buFont typeface="Arial" charset="0"/>
              <a:buChar char="●"/>
            </a:pPr>
            <a:r>
              <a:rPr lang="en-GB" sz="1600" dirty="0">
                <a:solidFill>
                  <a:schemeClr val="tx1"/>
                </a:solidFill>
                <a:ea typeface="宋体" pitchFamily="2" charset="-122"/>
              </a:rPr>
              <a:t>Motor control starter solutions up to 45 kW</a:t>
            </a:r>
          </a:p>
        </p:txBody>
      </p:sp>
      <p:pic>
        <p:nvPicPr>
          <p:cNvPr id="11270" name="Picture 14" descr="PB800041"/>
          <p:cNvPicPr>
            <a:picLocks noChangeAspect="1" noChangeArrowheads="1"/>
          </p:cNvPicPr>
          <p:nvPr/>
        </p:nvPicPr>
        <p:blipFill>
          <a:blip r:embed="rId3"/>
          <a:srcRect t="11250" b="11270"/>
          <a:stretch>
            <a:fillRect/>
          </a:stretch>
        </p:blipFill>
        <p:spPr bwMode="auto">
          <a:xfrm>
            <a:off x="6659563" y="1989138"/>
            <a:ext cx="2438400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740655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115888"/>
            <a:ext cx="7704138" cy="887412"/>
          </a:xfrm>
          <a:noFill/>
        </p:spPr>
        <p:txBody>
          <a:bodyPr lIns="91436" tIns="45719" rIns="91436" bIns="45719" anchor="t">
            <a:normAutofit fontScale="90000"/>
          </a:bodyPr>
          <a:lstStyle/>
          <a:p>
            <a:pPr eaLnBrk="1" hangingPunct="1"/>
            <a:r>
              <a:rPr lang="en-GB" altLang="fr-FR" dirty="0" smtClean="0">
                <a:ea typeface="宋体" pitchFamily="2" charset="-122"/>
              </a:rPr>
              <a:t>ALDO Floor Standing </a:t>
            </a:r>
            <a:r>
              <a:rPr lang="en-GB" altLang="zh-CN" dirty="0" smtClean="0">
                <a:ea typeface="宋体" pitchFamily="2" charset="-122"/>
              </a:rPr>
              <a:t>designed and tested with devices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idx="1"/>
          </p:nvPr>
        </p:nvSpPr>
        <p:spPr>
          <a:xfrm>
            <a:off x="468313" y="1773238"/>
            <a:ext cx="5399087" cy="4319587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GB" altLang="zh-CN" sz="1800" dirty="0" smtClean="0">
                <a:solidFill>
                  <a:schemeClr val="tx1"/>
                </a:solidFill>
                <a:ea typeface="宋体" pitchFamily="2" charset="-122"/>
              </a:rPr>
              <a:t>Schneider offers a wide range of products</a:t>
            </a:r>
          </a:p>
          <a:p>
            <a:pPr lvl="1" eaLnBrk="1" hangingPunct="1"/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World leader in low voltage electrical distribution</a:t>
            </a:r>
          </a:p>
          <a:p>
            <a:pPr lvl="1" eaLnBrk="1" hangingPunct="1"/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Among leaders in industrial and building automation and control</a:t>
            </a:r>
          </a:p>
          <a:p>
            <a:pPr eaLnBrk="1" hangingPunct="1"/>
            <a:r>
              <a:rPr lang="en-GB" altLang="zh-CN" sz="1800" dirty="0" smtClean="0">
                <a:solidFill>
                  <a:schemeClr val="tx1"/>
                </a:solidFill>
                <a:ea typeface="宋体" pitchFamily="2" charset="-122"/>
              </a:rPr>
              <a:t>ALDO integrates devices up to 2500 A</a:t>
            </a:r>
          </a:p>
          <a:p>
            <a:pPr lvl="1" eaLnBrk="1" hangingPunct="1"/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Circuit Breakers with Master pact, Compact, Easy pact and </a:t>
            </a:r>
            <a:r>
              <a:rPr lang="en-GB" altLang="zh-CN" dirty="0" err="1" smtClean="0">
                <a:solidFill>
                  <a:schemeClr val="tx1"/>
                </a:solidFill>
                <a:ea typeface="宋体" pitchFamily="2" charset="-122"/>
              </a:rPr>
              <a:t>Acti</a:t>
            </a:r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 9 ranges</a:t>
            </a:r>
          </a:p>
          <a:p>
            <a:pPr lvl="1" eaLnBrk="1" hangingPunct="1"/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Switch disconnectors with Inter pact range</a:t>
            </a:r>
          </a:p>
          <a:p>
            <a:pPr lvl="1" eaLnBrk="1" hangingPunct="1"/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Fuse-switches up to 630 A with </a:t>
            </a:r>
            <a:r>
              <a:rPr lang="en-GB" altLang="zh-CN" dirty="0" err="1" smtClean="0">
                <a:solidFill>
                  <a:schemeClr val="tx1"/>
                </a:solidFill>
                <a:ea typeface="宋体" pitchFamily="2" charset="-122"/>
              </a:rPr>
              <a:t>Fuspact</a:t>
            </a:r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 range</a:t>
            </a:r>
          </a:p>
          <a:p>
            <a:pPr lvl="1" eaLnBrk="1" hangingPunct="1"/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Source changeover and transfer switch solutions up to 600A</a:t>
            </a:r>
          </a:p>
          <a:p>
            <a:pPr lvl="1" eaLnBrk="1" hangingPunct="1"/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Capacitor bank </a:t>
            </a:r>
            <a:r>
              <a:rPr lang="en-GB" altLang="zh-CN" dirty="0" err="1" smtClean="0">
                <a:solidFill>
                  <a:schemeClr val="tx1"/>
                </a:solidFill>
                <a:ea typeface="宋体" pitchFamily="2" charset="-122"/>
              </a:rPr>
              <a:t>Varplus</a:t>
            </a:r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 box solutions up to 300 </a:t>
            </a:r>
            <a:r>
              <a:rPr lang="en-GB" altLang="zh-CN" dirty="0" err="1" smtClean="0">
                <a:solidFill>
                  <a:schemeClr val="tx1"/>
                </a:solidFill>
                <a:ea typeface="宋体" pitchFamily="2" charset="-122"/>
              </a:rPr>
              <a:t>kVAR</a:t>
            </a:r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 per column</a:t>
            </a:r>
          </a:p>
          <a:p>
            <a:pPr lvl="1" eaLnBrk="1" hangingPunct="1"/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Motor control </a:t>
            </a:r>
            <a:r>
              <a:rPr lang="en-GB" altLang="zh-CN" dirty="0" err="1" smtClean="0">
                <a:solidFill>
                  <a:schemeClr val="tx1"/>
                </a:solidFill>
                <a:ea typeface="宋体" pitchFamily="2" charset="-122"/>
              </a:rPr>
              <a:t>center</a:t>
            </a:r>
            <a:r>
              <a:rPr lang="en-GB" altLang="zh-CN" dirty="0" smtClean="0">
                <a:solidFill>
                  <a:schemeClr val="tx1"/>
                </a:solidFill>
                <a:ea typeface="宋体" pitchFamily="2" charset="-122"/>
              </a:rPr>
              <a:t> devices up to 45 kW with GV2 &amp; LC ranges</a:t>
            </a:r>
          </a:p>
        </p:txBody>
      </p:sp>
      <p:pic>
        <p:nvPicPr>
          <p:cNvPr id="13317" name="Picture 18" descr="mpt N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0425" y="1773238"/>
            <a:ext cx="111442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9" descr="mpt 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48488" y="1989138"/>
            <a:ext cx="1209675" cy="123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20" descr="compac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0425" y="2925763"/>
            <a:ext cx="725488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0" name="Picture 21" descr="M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88350" y="3659188"/>
            <a:ext cx="409575" cy="547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22" descr="ng 125 detour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21575" y="3325813"/>
            <a:ext cx="650875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23" descr="ins 630 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32588" y="3168650"/>
            <a:ext cx="693737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3" name="Picture 24" descr="ins3200a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27988" y="2349500"/>
            <a:ext cx="993775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4" name="Picture 25" descr="tesys lc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96188" y="5516563"/>
            <a:ext cx="541337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26" descr="GV2 L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948488" y="5373688"/>
            <a:ext cx="525462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6" name="Picture 28" descr="05650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11863" y="3900488"/>
            <a:ext cx="1106487" cy="68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7" name="Picture 29" descr="05650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235825" y="4062413"/>
            <a:ext cx="9112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8" name="Picture 31" descr="tse1-1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983288" y="4581525"/>
            <a:ext cx="965200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9" name="Picture 32" descr="051327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308850" y="4652963"/>
            <a:ext cx="136683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3052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1" descr="eclaté sans habill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1916113"/>
            <a:ext cx="372745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9"/>
          <p:cNvSpPr>
            <a:spLocks noChangeArrowheads="1"/>
          </p:cNvSpPr>
          <p:nvPr/>
        </p:nvSpPr>
        <p:spPr bwMode="auto">
          <a:xfrm>
            <a:off x="323850" y="404813"/>
            <a:ext cx="8640763" cy="36671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lIns="91436" tIns="45719" rIns="91436" bIns="45719"/>
          <a:lstStyle/>
          <a:p>
            <a:r>
              <a:rPr lang="en-US" altLang="zh-CN" sz="3200" dirty="0">
                <a:solidFill>
                  <a:schemeClr val="accent1"/>
                </a:solidFill>
                <a:ea typeface="宋体" pitchFamily="2" charset="-122"/>
              </a:rPr>
              <a:t>Functional </a:t>
            </a:r>
            <a:r>
              <a:rPr lang="en-US" altLang="zh-CN" sz="3200" dirty="0" smtClean="0">
                <a:solidFill>
                  <a:schemeClr val="accent1"/>
                </a:solidFill>
                <a:ea typeface="宋体" pitchFamily="2" charset="-122"/>
              </a:rPr>
              <a:t>Units</a:t>
            </a:r>
            <a:endParaRPr lang="zh-CN" altLang="en-US" sz="3200" dirty="0">
              <a:solidFill>
                <a:schemeClr val="accent1"/>
              </a:solidFill>
              <a:ea typeface="宋体" pitchFamily="2" charset="-122"/>
            </a:endParaRPr>
          </a:p>
        </p:txBody>
      </p:sp>
      <p:sp>
        <p:nvSpPr>
          <p:cNvPr id="38916" name="Rectangle 6"/>
          <p:cNvSpPr>
            <a:spLocks noGrp="1" noChangeArrowheads="1"/>
          </p:cNvSpPr>
          <p:nvPr>
            <p:ph idx="1"/>
          </p:nvPr>
        </p:nvSpPr>
        <p:spPr>
          <a:xfrm>
            <a:off x="179388" y="3519488"/>
            <a:ext cx="2927350" cy="863600"/>
          </a:xfrm>
          <a:noFill/>
        </p:spPr>
        <p:txBody>
          <a:bodyPr lIns="91440" tIns="45720" rIns="91440" bIns="45720"/>
          <a:lstStyle/>
          <a:p>
            <a:pPr marL="0" indent="0" defTabSz="952500" eaLnBrk="1" hangingPunct="1">
              <a:buFont typeface="Arial" charset="0"/>
              <a:buNone/>
            </a:pPr>
            <a:r>
              <a:rPr lang="en-US" altLang="fr-FR" sz="1200" smtClean="0">
                <a:solidFill>
                  <a:schemeClr val="tx1"/>
                </a:solidFill>
              </a:rPr>
              <a:t>Bar drawings provided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179388" y="2727325"/>
            <a:ext cx="3602037" cy="504825"/>
            <a:chOff x="113" y="1718"/>
            <a:chExt cx="2269" cy="318"/>
          </a:xfrm>
        </p:grpSpPr>
        <p:sp>
          <p:nvSpPr>
            <p:cNvPr id="38966" name="Rectangle 20"/>
            <p:cNvSpPr>
              <a:spLocks noChangeArrowheads="1"/>
            </p:cNvSpPr>
            <p:nvPr/>
          </p:nvSpPr>
          <p:spPr bwMode="auto">
            <a:xfrm>
              <a:off x="113" y="1718"/>
              <a:ext cx="1724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>
                  <a:solidFill>
                    <a:schemeClr val="tx1"/>
                  </a:solidFill>
                </a:rPr>
                <a:t>Holes on the framework every 25 mm to install supports of mounting plates (and supports of busbars)</a:t>
              </a:r>
            </a:p>
          </p:txBody>
        </p:sp>
        <p:sp>
          <p:nvSpPr>
            <p:cNvPr id="38967" name="Line 21"/>
            <p:cNvSpPr>
              <a:spLocks noChangeShapeType="1"/>
            </p:cNvSpPr>
            <p:nvPr/>
          </p:nvSpPr>
          <p:spPr bwMode="auto">
            <a:xfrm flipV="1">
              <a:off x="1791" y="1899"/>
              <a:ext cx="591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81"/>
          <p:cNvGrpSpPr>
            <a:grpSpLocks/>
          </p:cNvGrpSpPr>
          <p:nvPr/>
        </p:nvGrpSpPr>
        <p:grpSpPr bwMode="auto">
          <a:xfrm>
            <a:off x="0" y="1719263"/>
            <a:ext cx="4500563" cy="1422400"/>
            <a:chOff x="0" y="1083"/>
            <a:chExt cx="2835" cy="896"/>
          </a:xfrm>
        </p:grpSpPr>
        <p:sp>
          <p:nvSpPr>
            <p:cNvPr id="38964" name="Rectangle 30"/>
            <p:cNvSpPr>
              <a:spLocks noChangeArrowheads="1"/>
            </p:cNvSpPr>
            <p:nvPr/>
          </p:nvSpPr>
          <p:spPr bwMode="auto">
            <a:xfrm>
              <a:off x="0" y="1083"/>
              <a:ext cx="1844" cy="3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>
                  <a:solidFill>
                    <a:schemeClr val="tx1"/>
                  </a:solidFill>
                </a:rPr>
                <a:t>Bar duct to connect laterally functional units to busbars</a:t>
              </a:r>
            </a:p>
          </p:txBody>
        </p:sp>
        <p:sp>
          <p:nvSpPr>
            <p:cNvPr id="38965" name="Line 31"/>
            <p:cNvSpPr>
              <a:spLocks noChangeShapeType="1"/>
            </p:cNvSpPr>
            <p:nvPr/>
          </p:nvSpPr>
          <p:spPr bwMode="auto">
            <a:xfrm>
              <a:off x="1655" y="1219"/>
              <a:ext cx="1180" cy="76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77"/>
          <p:cNvGrpSpPr>
            <a:grpSpLocks/>
          </p:cNvGrpSpPr>
          <p:nvPr/>
        </p:nvGrpSpPr>
        <p:grpSpPr bwMode="auto">
          <a:xfrm>
            <a:off x="5364163" y="1052513"/>
            <a:ext cx="3646487" cy="1458912"/>
            <a:chOff x="3379" y="663"/>
            <a:chExt cx="2297" cy="919"/>
          </a:xfrm>
        </p:grpSpPr>
        <p:sp>
          <p:nvSpPr>
            <p:cNvPr id="38962" name="Rectangle 32"/>
            <p:cNvSpPr>
              <a:spLocks noChangeArrowheads="1"/>
            </p:cNvSpPr>
            <p:nvPr/>
          </p:nvSpPr>
          <p:spPr bwMode="auto">
            <a:xfrm>
              <a:off x="3787" y="663"/>
              <a:ext cx="1889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 dirty="0">
                  <a:solidFill>
                    <a:schemeClr val="tx1"/>
                  </a:solidFill>
                </a:rPr>
                <a:t>Cable duct for outgoing cables</a:t>
              </a:r>
            </a:p>
          </p:txBody>
        </p:sp>
        <p:sp>
          <p:nvSpPr>
            <p:cNvPr id="38963" name="Line 33"/>
            <p:cNvSpPr>
              <a:spLocks noChangeShapeType="1"/>
            </p:cNvSpPr>
            <p:nvPr/>
          </p:nvSpPr>
          <p:spPr bwMode="auto">
            <a:xfrm flipH="1">
              <a:off x="3379" y="845"/>
              <a:ext cx="454" cy="737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75"/>
          <p:cNvGrpSpPr>
            <a:grpSpLocks/>
          </p:cNvGrpSpPr>
          <p:nvPr/>
        </p:nvGrpSpPr>
        <p:grpSpPr bwMode="auto">
          <a:xfrm>
            <a:off x="5867400" y="2060575"/>
            <a:ext cx="3276600" cy="936625"/>
            <a:chOff x="3696" y="1298"/>
            <a:chExt cx="2064" cy="590"/>
          </a:xfrm>
        </p:grpSpPr>
        <p:sp>
          <p:nvSpPr>
            <p:cNvPr id="38960" name="Line 23"/>
            <p:cNvSpPr>
              <a:spLocks noChangeShapeType="1"/>
            </p:cNvSpPr>
            <p:nvPr/>
          </p:nvSpPr>
          <p:spPr bwMode="auto">
            <a:xfrm flipH="1">
              <a:off x="3696" y="1570"/>
              <a:ext cx="273" cy="31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961" name="Rectangle 34"/>
            <p:cNvSpPr>
              <a:spLocks noChangeArrowheads="1"/>
            </p:cNvSpPr>
            <p:nvPr/>
          </p:nvSpPr>
          <p:spPr bwMode="auto">
            <a:xfrm>
              <a:off x="3969" y="1298"/>
              <a:ext cx="1791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>
                  <a:solidFill>
                    <a:schemeClr val="tx1"/>
                  </a:solidFill>
                </a:rPr>
                <a:t>Front plates on removable supports to check the position of the functional units</a:t>
              </a:r>
            </a:p>
          </p:txBody>
        </p:sp>
      </p:grpSp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5795963" y="2563813"/>
            <a:ext cx="3455987" cy="720725"/>
            <a:chOff x="3651" y="1615"/>
            <a:chExt cx="2177" cy="454"/>
          </a:xfrm>
        </p:grpSpPr>
        <p:sp>
          <p:nvSpPr>
            <p:cNvPr id="38958" name="Rectangle 22"/>
            <p:cNvSpPr>
              <a:spLocks noChangeArrowheads="1"/>
            </p:cNvSpPr>
            <p:nvPr/>
          </p:nvSpPr>
          <p:spPr bwMode="auto">
            <a:xfrm>
              <a:off x="4195" y="1615"/>
              <a:ext cx="1633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>
                  <a:solidFill>
                    <a:schemeClr val="tx1"/>
                  </a:solidFill>
                </a:rPr>
                <a:t>Holes on the removable supports every 25 mm to install front plates</a:t>
              </a:r>
            </a:p>
          </p:txBody>
        </p:sp>
        <p:sp>
          <p:nvSpPr>
            <p:cNvPr id="38959" name="Line 36"/>
            <p:cNvSpPr>
              <a:spLocks noChangeShapeType="1"/>
            </p:cNvSpPr>
            <p:nvPr/>
          </p:nvSpPr>
          <p:spPr bwMode="auto">
            <a:xfrm flipH="1">
              <a:off x="3651" y="1842"/>
              <a:ext cx="544" cy="227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215900" y="2727325"/>
            <a:ext cx="3582988" cy="2592388"/>
            <a:chOff x="136" y="1718"/>
            <a:chExt cx="2257" cy="1633"/>
          </a:xfrm>
        </p:grpSpPr>
        <p:sp>
          <p:nvSpPr>
            <p:cNvPr id="38955" name="AutoShape 37"/>
            <p:cNvSpPr>
              <a:spLocks/>
            </p:cNvSpPr>
            <p:nvPr/>
          </p:nvSpPr>
          <p:spPr bwMode="auto">
            <a:xfrm>
              <a:off x="2257" y="1718"/>
              <a:ext cx="136" cy="1633"/>
            </a:xfrm>
            <a:prstGeom prst="leftBrace">
              <a:avLst>
                <a:gd name="adj1" fmla="val 100061"/>
                <a:gd name="adj2" fmla="val 50398"/>
              </a:avLst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56" name="Line 38"/>
            <p:cNvSpPr>
              <a:spLocks noChangeShapeType="1"/>
            </p:cNvSpPr>
            <p:nvPr/>
          </p:nvSpPr>
          <p:spPr bwMode="auto">
            <a:xfrm flipV="1">
              <a:off x="1746" y="2534"/>
              <a:ext cx="499" cy="137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57" name="Rectangle 39"/>
            <p:cNvSpPr>
              <a:spLocks noChangeArrowheads="1"/>
            </p:cNvSpPr>
            <p:nvPr/>
          </p:nvSpPr>
          <p:spPr bwMode="auto">
            <a:xfrm>
              <a:off x="136" y="2625"/>
              <a:ext cx="1844" cy="5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 dirty="0">
                  <a:solidFill>
                    <a:schemeClr val="tx1"/>
                  </a:solidFill>
                </a:rPr>
                <a:t>Space dedicated for functional units is 36 modules high (1800 mm)</a:t>
              </a:r>
            </a:p>
          </p:txBody>
        </p:sp>
      </p:grpSp>
      <p:sp>
        <p:nvSpPr>
          <p:cNvPr id="38923" name="Line 42"/>
          <p:cNvSpPr>
            <a:spLocks noChangeShapeType="1"/>
          </p:cNvSpPr>
          <p:nvPr/>
        </p:nvSpPr>
        <p:spPr bwMode="auto">
          <a:xfrm flipV="1">
            <a:off x="1835150" y="3644900"/>
            <a:ext cx="2089150" cy="1905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 type="none" w="sm" len="sm"/>
            <a:tailEnd type="triangl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78"/>
          <p:cNvGrpSpPr>
            <a:grpSpLocks/>
          </p:cNvGrpSpPr>
          <p:nvPr/>
        </p:nvGrpSpPr>
        <p:grpSpPr bwMode="auto">
          <a:xfrm>
            <a:off x="2411413" y="1196975"/>
            <a:ext cx="2074862" cy="1727200"/>
            <a:chOff x="1519" y="754"/>
            <a:chExt cx="1307" cy="1088"/>
          </a:xfrm>
        </p:grpSpPr>
        <p:sp>
          <p:nvSpPr>
            <p:cNvPr id="38953" name="Rectangle 43"/>
            <p:cNvSpPr>
              <a:spLocks noChangeArrowheads="1"/>
            </p:cNvSpPr>
            <p:nvPr/>
          </p:nvSpPr>
          <p:spPr bwMode="auto">
            <a:xfrm>
              <a:off x="1519" y="754"/>
              <a:ext cx="1202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 dirty="0">
                  <a:solidFill>
                    <a:schemeClr val="tx1"/>
                  </a:solidFill>
                </a:rPr>
                <a:t>Flexible bars for the connection to </a:t>
              </a:r>
              <a:r>
                <a:rPr lang="en-US" altLang="fr-FR" sz="1200" dirty="0" err="1">
                  <a:solidFill>
                    <a:schemeClr val="tx1"/>
                  </a:solidFill>
                </a:rPr>
                <a:t>busbars</a:t>
              </a:r>
              <a:endParaRPr lang="en-US" alt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38954" name="Line 44"/>
            <p:cNvSpPr>
              <a:spLocks noChangeShapeType="1"/>
            </p:cNvSpPr>
            <p:nvPr/>
          </p:nvSpPr>
          <p:spPr bwMode="auto">
            <a:xfrm>
              <a:off x="2200" y="1026"/>
              <a:ext cx="626" cy="816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71"/>
          <p:cNvGrpSpPr>
            <a:grpSpLocks/>
          </p:cNvGrpSpPr>
          <p:nvPr/>
        </p:nvGrpSpPr>
        <p:grpSpPr bwMode="auto">
          <a:xfrm>
            <a:off x="107950" y="4787900"/>
            <a:ext cx="4103688" cy="1377950"/>
            <a:chOff x="68" y="3016"/>
            <a:chExt cx="2585" cy="868"/>
          </a:xfrm>
        </p:grpSpPr>
        <p:sp>
          <p:nvSpPr>
            <p:cNvPr id="38950" name="Line 40"/>
            <p:cNvSpPr>
              <a:spLocks noChangeShapeType="1"/>
            </p:cNvSpPr>
            <p:nvPr/>
          </p:nvSpPr>
          <p:spPr bwMode="auto">
            <a:xfrm flipV="1">
              <a:off x="1701" y="3016"/>
              <a:ext cx="771" cy="42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951" name="Line 41"/>
            <p:cNvSpPr>
              <a:spLocks noChangeShapeType="1"/>
            </p:cNvSpPr>
            <p:nvPr/>
          </p:nvSpPr>
          <p:spPr bwMode="auto">
            <a:xfrm flipV="1">
              <a:off x="1701" y="3113"/>
              <a:ext cx="952" cy="317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952" name="Rectangle 50"/>
            <p:cNvSpPr>
              <a:spLocks noChangeArrowheads="1"/>
            </p:cNvSpPr>
            <p:nvPr/>
          </p:nvSpPr>
          <p:spPr bwMode="auto">
            <a:xfrm>
              <a:off x="68" y="3340"/>
              <a:ext cx="1844" cy="5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 dirty="0">
                  <a:solidFill>
                    <a:schemeClr val="tx1"/>
                  </a:solidFill>
                </a:rPr>
                <a:t>Cable running solutions for outgoing cables of functional units</a:t>
              </a:r>
            </a:p>
          </p:txBody>
        </p:sp>
      </p:grpSp>
      <p:grpSp>
        <p:nvGrpSpPr>
          <p:cNvPr id="10" name="Group 66"/>
          <p:cNvGrpSpPr>
            <a:grpSpLocks/>
          </p:cNvGrpSpPr>
          <p:nvPr/>
        </p:nvGrpSpPr>
        <p:grpSpPr bwMode="auto">
          <a:xfrm>
            <a:off x="3168650" y="3789363"/>
            <a:ext cx="5795963" cy="2447925"/>
            <a:chOff x="1996" y="2387"/>
            <a:chExt cx="3651" cy="1542"/>
          </a:xfrm>
        </p:grpSpPr>
        <p:sp>
          <p:nvSpPr>
            <p:cNvPr id="38946" name="Rectangle 52"/>
            <p:cNvSpPr>
              <a:spLocks noChangeArrowheads="1"/>
            </p:cNvSpPr>
            <p:nvPr/>
          </p:nvSpPr>
          <p:spPr bwMode="auto">
            <a:xfrm>
              <a:off x="1996" y="3384"/>
              <a:ext cx="3651" cy="5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>
                  <a:solidFill>
                    <a:schemeClr val="tx1"/>
                  </a:solidFill>
                </a:rPr>
                <a:t>Mounting plates dedicated to each type of device:</a:t>
              </a:r>
            </a:p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200">
                  <a:solidFill>
                    <a:schemeClr val="tx1"/>
                  </a:solidFill>
                  <a:ea typeface="宋体" pitchFamily="2" charset="-122"/>
                </a:rPr>
                <a:t>	- The device is automatically positioned with respect to the front, whatever the cover panels selected</a:t>
              </a:r>
            </a:p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zh-CN" sz="1200">
                  <a:solidFill>
                    <a:schemeClr val="tx1"/>
                  </a:solidFill>
                  <a:ea typeface="宋体" pitchFamily="2" charset="-122"/>
                </a:rPr>
                <a:t>	- universal mounting plates for any device whatever the size</a:t>
              </a:r>
              <a:endParaRPr lang="en-US" altLang="fr-FR" sz="120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38947" name="Line 53"/>
            <p:cNvSpPr>
              <a:spLocks noChangeShapeType="1"/>
            </p:cNvSpPr>
            <p:nvPr/>
          </p:nvSpPr>
          <p:spPr bwMode="auto">
            <a:xfrm flipH="1" flipV="1">
              <a:off x="2653" y="2886"/>
              <a:ext cx="136" cy="499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948" name="Line 54"/>
            <p:cNvSpPr>
              <a:spLocks noChangeShapeType="1"/>
            </p:cNvSpPr>
            <p:nvPr/>
          </p:nvSpPr>
          <p:spPr bwMode="auto">
            <a:xfrm flipV="1">
              <a:off x="2789" y="2387"/>
              <a:ext cx="46" cy="998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949" name="Line 55"/>
            <p:cNvSpPr>
              <a:spLocks noChangeShapeType="1"/>
            </p:cNvSpPr>
            <p:nvPr/>
          </p:nvSpPr>
          <p:spPr bwMode="auto">
            <a:xfrm flipH="1" flipV="1">
              <a:off x="2336" y="2614"/>
              <a:ext cx="453" cy="771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80"/>
          <p:cNvGrpSpPr>
            <a:grpSpLocks/>
          </p:cNvGrpSpPr>
          <p:nvPr/>
        </p:nvGrpSpPr>
        <p:grpSpPr bwMode="auto">
          <a:xfrm>
            <a:off x="5651500" y="3213100"/>
            <a:ext cx="3492500" cy="863600"/>
            <a:chOff x="3560" y="2024"/>
            <a:chExt cx="2200" cy="544"/>
          </a:xfrm>
        </p:grpSpPr>
        <p:sp>
          <p:nvSpPr>
            <p:cNvPr id="38940" name="Line 46"/>
            <p:cNvSpPr>
              <a:spLocks noChangeShapeType="1"/>
            </p:cNvSpPr>
            <p:nvPr/>
          </p:nvSpPr>
          <p:spPr bwMode="auto">
            <a:xfrm flipH="1">
              <a:off x="3969" y="2205"/>
              <a:ext cx="635" cy="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Group 73"/>
            <p:cNvGrpSpPr>
              <a:grpSpLocks/>
            </p:cNvGrpSpPr>
            <p:nvPr/>
          </p:nvGrpSpPr>
          <p:grpSpPr bwMode="auto">
            <a:xfrm>
              <a:off x="3560" y="2024"/>
              <a:ext cx="2200" cy="544"/>
              <a:chOff x="3560" y="1979"/>
              <a:chExt cx="2200" cy="544"/>
            </a:xfrm>
          </p:grpSpPr>
          <p:sp>
            <p:nvSpPr>
              <p:cNvPr id="38942" name="Rectangle 45"/>
              <p:cNvSpPr>
                <a:spLocks noChangeArrowheads="1"/>
              </p:cNvSpPr>
              <p:nvPr/>
            </p:nvSpPr>
            <p:spPr bwMode="auto">
              <a:xfrm>
                <a:off x="4558" y="2024"/>
                <a:ext cx="1202" cy="31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52500">
                  <a:spcBef>
                    <a:spcPct val="20000"/>
                  </a:spcBef>
                  <a:buClr>
                    <a:schemeClr val="accent1"/>
                  </a:buClr>
                  <a:buFont typeface="Arial" charset="0"/>
                  <a:buNone/>
                </a:pPr>
                <a:r>
                  <a:rPr lang="en-US" altLang="fr-FR" sz="1200">
                    <a:solidFill>
                      <a:schemeClr val="tx1"/>
                    </a:solidFill>
                  </a:rPr>
                  <a:t>Front plates with cut-outs dedicated to devices</a:t>
                </a:r>
              </a:p>
            </p:txBody>
          </p:sp>
          <p:sp>
            <p:nvSpPr>
              <p:cNvPr id="38943" name="Line 47"/>
              <p:cNvSpPr>
                <a:spLocks noChangeShapeType="1"/>
              </p:cNvSpPr>
              <p:nvPr/>
            </p:nvSpPr>
            <p:spPr bwMode="auto">
              <a:xfrm flipH="1">
                <a:off x="3969" y="2160"/>
                <a:ext cx="635" cy="363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944" name="Line 49"/>
              <p:cNvSpPr>
                <a:spLocks noChangeShapeType="1"/>
              </p:cNvSpPr>
              <p:nvPr/>
            </p:nvSpPr>
            <p:spPr bwMode="auto">
              <a:xfrm flipH="1" flipV="1">
                <a:off x="3969" y="1979"/>
                <a:ext cx="635" cy="181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945" name="Line 56"/>
              <p:cNvSpPr>
                <a:spLocks noChangeShapeType="1"/>
              </p:cNvSpPr>
              <p:nvPr/>
            </p:nvSpPr>
            <p:spPr bwMode="auto">
              <a:xfrm flipH="1">
                <a:off x="3560" y="2160"/>
                <a:ext cx="1044" cy="91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" name="Group 72"/>
          <p:cNvGrpSpPr>
            <a:grpSpLocks/>
          </p:cNvGrpSpPr>
          <p:nvPr/>
        </p:nvGrpSpPr>
        <p:grpSpPr bwMode="auto">
          <a:xfrm>
            <a:off x="6443663" y="4221163"/>
            <a:ext cx="2700337" cy="576262"/>
            <a:chOff x="4059" y="2659"/>
            <a:chExt cx="1701" cy="363"/>
          </a:xfrm>
        </p:grpSpPr>
        <p:sp>
          <p:nvSpPr>
            <p:cNvPr id="38937" name="Rectangle 57"/>
            <p:cNvSpPr>
              <a:spLocks noChangeArrowheads="1"/>
            </p:cNvSpPr>
            <p:nvPr/>
          </p:nvSpPr>
          <p:spPr bwMode="auto">
            <a:xfrm>
              <a:off x="4558" y="2704"/>
              <a:ext cx="1202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 dirty="0">
                  <a:solidFill>
                    <a:schemeClr val="tx1"/>
                  </a:solidFill>
                </a:rPr>
                <a:t>Transparent or plain front plates</a:t>
              </a:r>
            </a:p>
          </p:txBody>
        </p:sp>
        <p:sp>
          <p:nvSpPr>
            <p:cNvPr id="38938" name="Line 58"/>
            <p:cNvSpPr>
              <a:spLocks noChangeShapeType="1"/>
            </p:cNvSpPr>
            <p:nvPr/>
          </p:nvSpPr>
          <p:spPr bwMode="auto">
            <a:xfrm flipH="1" flipV="1">
              <a:off x="4059" y="2750"/>
              <a:ext cx="545" cy="45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939" name="Line 59"/>
            <p:cNvSpPr>
              <a:spLocks noChangeShapeType="1"/>
            </p:cNvSpPr>
            <p:nvPr/>
          </p:nvSpPr>
          <p:spPr bwMode="auto">
            <a:xfrm flipH="1" flipV="1">
              <a:off x="4105" y="2659"/>
              <a:ext cx="499" cy="136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4211638" y="1052513"/>
            <a:ext cx="1908175" cy="2592387"/>
            <a:chOff x="2653" y="663"/>
            <a:chExt cx="1202" cy="1633"/>
          </a:xfrm>
        </p:grpSpPr>
        <p:sp>
          <p:nvSpPr>
            <p:cNvPr id="38934" name="Rectangle 60"/>
            <p:cNvSpPr>
              <a:spLocks noChangeArrowheads="1"/>
            </p:cNvSpPr>
            <p:nvPr/>
          </p:nvSpPr>
          <p:spPr bwMode="auto">
            <a:xfrm>
              <a:off x="2653" y="663"/>
              <a:ext cx="1202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>
                  <a:solidFill>
                    <a:schemeClr val="tx1"/>
                  </a:solidFill>
                </a:rPr>
                <a:t>Mounting plates for devices in horizontal or vertical position</a:t>
              </a:r>
            </a:p>
          </p:txBody>
        </p:sp>
        <p:sp>
          <p:nvSpPr>
            <p:cNvPr id="38935" name="Line 61"/>
            <p:cNvSpPr>
              <a:spLocks noChangeShapeType="1"/>
            </p:cNvSpPr>
            <p:nvPr/>
          </p:nvSpPr>
          <p:spPr bwMode="auto">
            <a:xfrm flipH="1">
              <a:off x="3016" y="1026"/>
              <a:ext cx="91" cy="726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936" name="Line 62"/>
            <p:cNvSpPr>
              <a:spLocks noChangeShapeType="1"/>
            </p:cNvSpPr>
            <p:nvPr/>
          </p:nvSpPr>
          <p:spPr bwMode="auto">
            <a:xfrm flipH="1">
              <a:off x="3061" y="1026"/>
              <a:ext cx="46" cy="1270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76"/>
          <p:cNvGrpSpPr>
            <a:grpSpLocks/>
          </p:cNvGrpSpPr>
          <p:nvPr/>
        </p:nvGrpSpPr>
        <p:grpSpPr bwMode="auto">
          <a:xfrm>
            <a:off x="4787900" y="1628775"/>
            <a:ext cx="4078288" cy="2663825"/>
            <a:chOff x="3016" y="1026"/>
            <a:chExt cx="2569" cy="1678"/>
          </a:xfrm>
        </p:grpSpPr>
        <p:sp>
          <p:nvSpPr>
            <p:cNvPr id="38931" name="Rectangle 63"/>
            <p:cNvSpPr>
              <a:spLocks noChangeArrowheads="1"/>
            </p:cNvSpPr>
            <p:nvPr/>
          </p:nvSpPr>
          <p:spPr bwMode="auto">
            <a:xfrm>
              <a:off x="3696" y="1026"/>
              <a:ext cx="1889" cy="3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52500">
                <a:spcBef>
                  <a:spcPct val="20000"/>
                </a:spcBef>
                <a:buClr>
                  <a:schemeClr val="accent1"/>
                </a:buClr>
                <a:buFont typeface="Arial" charset="0"/>
                <a:buNone/>
              </a:pPr>
              <a:r>
                <a:rPr lang="en-US" altLang="fr-FR" sz="1200" dirty="0">
                  <a:solidFill>
                    <a:schemeClr val="tx1"/>
                  </a:solidFill>
                </a:rPr>
                <a:t>Same mounting plates in front or rear connection</a:t>
              </a:r>
            </a:p>
          </p:txBody>
        </p:sp>
        <p:sp>
          <p:nvSpPr>
            <p:cNvPr id="38932" name="Line 64"/>
            <p:cNvSpPr>
              <a:spLocks noChangeShapeType="1"/>
            </p:cNvSpPr>
            <p:nvPr/>
          </p:nvSpPr>
          <p:spPr bwMode="auto">
            <a:xfrm flipH="1">
              <a:off x="3107" y="1298"/>
              <a:ext cx="635" cy="862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Line 65"/>
            <p:cNvSpPr>
              <a:spLocks noChangeShapeType="1"/>
            </p:cNvSpPr>
            <p:nvPr/>
          </p:nvSpPr>
          <p:spPr bwMode="auto">
            <a:xfrm flipH="1">
              <a:off x="3016" y="1298"/>
              <a:ext cx="726" cy="1406"/>
            </a:xfrm>
            <a:prstGeom prst="line">
              <a:avLst/>
            </a:prstGeom>
            <a:noFill/>
            <a:ln w="12700">
              <a:solidFill>
                <a:schemeClr val="accent1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5398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0F69FE1A-C70F-4B95-BCD0-1BCDEBBDE491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1638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5284788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479800"/>
            <a:ext cx="4500562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673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9E9753A2-FE40-4D44-8209-BC6C22CD5C36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4313"/>
            <a:ext cx="4143375" cy="621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14313"/>
            <a:ext cx="4071938" cy="621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19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DADDC5F7-6471-499F-949B-52B4067495DB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7309"/>
            <a:ext cx="6929437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80192"/>
            <a:ext cx="38576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37" y="3415843"/>
            <a:ext cx="3871913" cy="277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41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01F0BC08-65B0-4E53-9F14-41C3FF181BC5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0"/>
            <a:ext cx="4000500" cy="625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80975"/>
            <a:ext cx="4071937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77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692696"/>
            <a:ext cx="7500937" cy="41862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u="sng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Routine TESTS for all our panels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tests carried out in our factory on the  switchboard are in accordance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with the IEC standards, and include:-General presentation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Building up conformity according to the construction drawings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Mechanical tests And Checking of interlocking devices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test of the low voltage equipments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Power frequency withstand voltage test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Dielectric test for Bus bar (Insulation tests).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B2AA68C1-96A4-41F8-BE81-0C5F19DFDD83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4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487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5DD4A307-B0A3-4493-B87F-C62EB960C694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0300"/>
            <a:ext cx="3857625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06316"/>
            <a:ext cx="4071938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37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0" y="158288"/>
            <a:ext cx="8229600" cy="77628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rtl="1" eaLnBrk="1" fontAlgn="auto" hangingPunct="1">
              <a:spcAft>
                <a:spcPts val="0"/>
              </a:spcAft>
              <a:defRPr/>
            </a:pPr>
            <a:r>
              <a:rPr lang="en-US" sz="3000" dirty="0">
                <a:solidFill>
                  <a:srgbClr val="0070C0"/>
                </a:solidFill>
                <a:ea typeface="+mj-ea"/>
              </a:rPr>
              <a:t>10</a:t>
            </a:r>
            <a:r>
              <a:rPr lang="en-US" sz="3000" baseline="30000" dirty="0">
                <a:solidFill>
                  <a:srgbClr val="0070C0"/>
                </a:solidFill>
                <a:ea typeface="+mj-ea"/>
              </a:rPr>
              <a:t>th</a:t>
            </a:r>
            <a:r>
              <a:rPr lang="en-US" sz="3000" dirty="0">
                <a:solidFill>
                  <a:srgbClr val="0070C0"/>
                </a:solidFill>
                <a:ea typeface="+mj-ea"/>
              </a:rPr>
              <a:t> of Ramadan Factory layout 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20AB1D70-C88D-4B6A-94B2-1EA314140DAA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112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1699"/>
            <a:ext cx="8928100" cy="4987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57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1" name="Group 17"/>
          <p:cNvGrpSpPr>
            <a:grpSpLocks/>
          </p:cNvGrpSpPr>
          <p:nvPr/>
        </p:nvGrpSpPr>
        <p:grpSpPr bwMode="auto">
          <a:xfrm>
            <a:off x="0" y="2143125"/>
            <a:ext cx="8929688" cy="4714875"/>
            <a:chOff x="-1" y="0"/>
            <a:chExt cx="9144001" cy="6858003"/>
          </a:xfrm>
        </p:grpSpPr>
        <p:grpSp>
          <p:nvGrpSpPr>
            <p:cNvPr id="22534" name="Group 23"/>
            <p:cNvGrpSpPr>
              <a:grpSpLocks/>
            </p:cNvGrpSpPr>
            <p:nvPr/>
          </p:nvGrpSpPr>
          <p:grpSpPr bwMode="auto">
            <a:xfrm>
              <a:off x="-1" y="0"/>
              <a:ext cx="9144001" cy="6858003"/>
              <a:chOff x="-1" y="0"/>
              <a:chExt cx="9144001" cy="6858003"/>
            </a:xfrm>
          </p:grpSpPr>
          <p:pic>
            <p:nvPicPr>
              <p:cNvPr id="22536" name="Picture 2" descr="D:\hana\Factory 6-9-2012 (TV Project)\All Pics\Picture 538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524"/>
              <a:stretch>
                <a:fillRect/>
              </a:stretch>
            </p:blipFill>
            <p:spPr bwMode="auto">
              <a:xfrm>
                <a:off x="3347864" y="0"/>
                <a:ext cx="3035925" cy="16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7" name="Picture 6" descr="D:\hana\Factory 6-9-2012 (TV Project)\All Pics\Picture 537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47" t="18839" r="16879" b="7964"/>
              <a:stretch>
                <a:fillRect/>
              </a:stretch>
            </p:blipFill>
            <p:spPr bwMode="auto">
              <a:xfrm>
                <a:off x="2081894" y="4942548"/>
                <a:ext cx="2562113" cy="1915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8" name="Picture 5" descr="D:\hana\Factory 6-9-2012 (TV Project)\All Pics\Picture 597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7983" y="5013176"/>
                <a:ext cx="2767235" cy="1844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39" name="Picture 4" descr="D:\hana\Factory 6-9-2012 (TV Project)\All Pics\Picture 557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489339" y="4203343"/>
                <a:ext cx="3185593" cy="2123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0" name="Picture 3" descr="D:\hana\Factory 6-9-2012 (TV Project)\All Pics\Picture 599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-566937" y="3923930"/>
                <a:ext cx="3401617" cy="226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1" name="Picture 13" descr="C:\Documents and Settings\manager1\Desktop\Class 11\DSC_0134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311"/>
              <a:stretch>
                <a:fillRect/>
              </a:stretch>
            </p:blipFill>
            <p:spPr bwMode="auto">
              <a:xfrm>
                <a:off x="0" y="2276872"/>
                <a:ext cx="1764705" cy="144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2" name="Picture 2" descr="C:\Documents and Settings\manager1\Desktop\Class 11\DSC_0102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0192" y="0"/>
                <a:ext cx="2843808" cy="18958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3" name="Picture 15" descr="C:\Documents and Settings\manager1\Desktop\Class 11\DSC_0147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63579" y="1556792"/>
                <a:ext cx="3780421" cy="2520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544" name="Picture 17" descr="C:\Documents and Settings\manager1\Desktop\Class 11\DSC_0155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5229201"/>
                <a:ext cx="2443201" cy="16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7" descr="C:\Documents and Settings\manager1\Desktop\Class 11\DSC_0116 (51)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-1" y="0"/>
                <a:ext cx="3347111" cy="22328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" name="Picture 2" descr="C:\Documents and Settings\manager1\Desktop\Pics May-Sept. 2012\Factory 6-9-2012 (TV Project)\Picture 506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21095233">
              <a:off x="1383882" y="1218027"/>
              <a:ext cx="6106131" cy="40707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31" name="Rectangle 30"/>
          <p:cNvSpPr/>
          <p:nvPr/>
        </p:nvSpPr>
        <p:spPr>
          <a:xfrm>
            <a:off x="0" y="151541"/>
            <a:ext cx="7740649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+mn-lt"/>
                <a:cs typeface="+mn-cs"/>
              </a:rPr>
              <a:t>Quality Manual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70C0"/>
              </a:solidFill>
              <a:latin typeface="+mn-lt"/>
              <a:cs typeface="+mn-cs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ar-EG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70C0"/>
                </a:solidFill>
                <a:latin typeface="+mn-lt"/>
                <a:cs typeface="+mn-cs"/>
              </a:rPr>
              <a:t>دليل الجودة</a:t>
            </a:r>
            <a:endParaRPr lang="en-US" sz="4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70C0"/>
              </a:solidFill>
              <a:latin typeface="+mn-lt"/>
              <a:cs typeface="+mn-cs"/>
            </a:endParaRPr>
          </a:p>
        </p:txBody>
      </p:sp>
      <p:sp>
        <p:nvSpPr>
          <p:cNvPr id="22533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BD1D484E-8C83-496B-9AA8-ECF261CA9FFD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18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9605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pl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85750"/>
            <a:ext cx="8501062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AE231F40-A85B-41B5-BFF4-FEA80C4DF7AC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4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6239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Sec-1\AppData\Local\Microsoft\Windows\Temporary Internet Files\Low\Content.IE5\H8ZIWP7K\Vodafon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6" y="737525"/>
            <a:ext cx="86106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2514600" y="152400"/>
            <a:ext cx="4643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800" dirty="0">
                <a:solidFill>
                  <a:srgbClr val="0070C0"/>
                </a:solidFill>
              </a:rPr>
              <a:t>Vodafone Panel  6000 Amp </a:t>
            </a:r>
          </a:p>
        </p:txBody>
      </p:sp>
      <p:sp>
        <p:nvSpPr>
          <p:cNvPr id="2458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FE31CB6A-C925-4390-BA0D-0D2DFC54ED67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2961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Sec-1\AppData\Local\Microsoft\Windows\Temporary Internet Files\Low\Content.IE5\H8ZIWP7K\٢٠١٤٠٦٠٥_١٢١٢٢٢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1488"/>
            <a:ext cx="8229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2267744" y="188640"/>
            <a:ext cx="3727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err="1">
                <a:solidFill>
                  <a:srgbClr val="0070C0"/>
                </a:solidFill>
              </a:rPr>
              <a:t>Moritania</a:t>
            </a:r>
            <a:r>
              <a:rPr lang="en-US" sz="2400" dirty="0">
                <a:solidFill>
                  <a:srgbClr val="0070C0"/>
                </a:solidFill>
              </a:rPr>
              <a:t>  Control  Desks </a:t>
            </a: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B54256AE-2A05-4EC9-BD9F-19284FEC6746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3647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571500" y="0"/>
            <a:ext cx="7470775" cy="8032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rtl="1" eaLnBrk="1" fontAlgn="auto" hangingPunct="1">
              <a:spcAft>
                <a:spcPts val="0"/>
              </a:spcAft>
              <a:defRPr/>
            </a:pPr>
            <a:r>
              <a:rPr lang="ar-EG" sz="2400" dirty="0">
                <a:solidFill>
                  <a:srgbClr val="0070C0"/>
                </a:solidFill>
                <a:latin typeface="+mn-lt"/>
                <a:ea typeface="+mj-ea"/>
                <a:cs typeface="+mj-cs"/>
              </a:rPr>
              <a:t>ادارة المياة العسكرية</a:t>
            </a:r>
          </a:p>
        </p:txBody>
      </p:sp>
      <p:pic>
        <p:nvPicPr>
          <p:cNvPr id="26627" name="Picture 2" descr="C:\Users\Sec-1\AppData\Local\Microsoft\Windows\Temporary Internet Files\Low\Content.IE5\CBXOQ5HZ\ادارة_المياه_العسكريه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749"/>
            <a:ext cx="9144000" cy="605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8153400" y="6429375"/>
            <a:ext cx="762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A62BFB44-D9C5-42E6-9F66-DCE7309C3BDB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30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7470775" cy="11430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ar-EG" sz="2400" dirty="0" smtClean="0">
                <a:latin typeface="+mn-lt"/>
              </a:rPr>
              <a:t>ادارة المياة العسكرية</a:t>
            </a:r>
            <a:endParaRPr lang="ar-EG" sz="2400" dirty="0">
              <a:latin typeface="+mn-lt"/>
            </a:endParaRPr>
          </a:p>
        </p:txBody>
      </p:sp>
      <p:pic>
        <p:nvPicPr>
          <p:cNvPr id="27651" name="Picture 2" descr="C:\Users\Sec-1\AppData\Local\Microsoft\Windows\Temporary Internet Files\Low\Content.IE5\CBXOQ5HZ\ادارة_المياه_العسكريه_(2)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0" y="421343"/>
            <a:ext cx="9144000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5720"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>
              <a:spcBef>
                <a:spcPct val="0"/>
              </a:spcBef>
              <a:buClrTx/>
              <a:buSzTx/>
              <a:buFontTx/>
              <a:buNone/>
            </a:pPr>
            <a:fld id="{F1C3C58C-EAB8-4C7B-ABDC-0EC6FCDF282F}" type="slidenum">
              <a:rPr lang="en-US" sz="1000" b="1" smtClean="0"/>
              <a:pPr algn="ctr" rtl="0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sz="1000" b="1" smtClean="0"/>
          </a:p>
        </p:txBody>
      </p:sp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39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/>
          <p:cNvSpPr txBox="1">
            <a:spLocks noChangeArrowheads="1"/>
          </p:cNvSpPr>
          <p:nvPr/>
        </p:nvSpPr>
        <p:spPr bwMode="auto">
          <a:xfrm>
            <a:off x="2195736" y="31177"/>
            <a:ext cx="4102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800" dirty="0">
                <a:solidFill>
                  <a:srgbClr val="0070C0"/>
                </a:solidFill>
              </a:rPr>
              <a:t>Raya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ar-EG" sz="2400" dirty="0">
                <a:solidFill>
                  <a:srgbClr val="0070C0"/>
                </a:solidFill>
                <a:cs typeface="Tahoma" panose="020B0604030504040204" pitchFamily="34" charset="0"/>
              </a:rPr>
              <a:t>مشروع ( اتصالات مصر )</a:t>
            </a:r>
          </a:p>
        </p:txBody>
      </p:sp>
      <p:pic>
        <p:nvPicPr>
          <p:cNvPr id="28675" name="Picture 2" descr="C:\Users\Sec-1\AppData\Local\Microsoft\Windows\Temporary Internet Files\Low\Content.IE5\H8ZIWP7K\Raya_Networks_services_2[2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363"/>
            <a:ext cx="9144000" cy="56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BCCC42D0-3822-4D3B-AA3F-607717BF0D6A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8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ChangeArrowheads="1"/>
          </p:cNvSpPr>
          <p:nvPr/>
        </p:nvSpPr>
        <p:spPr bwMode="auto">
          <a:xfrm>
            <a:off x="3200400" y="228600"/>
            <a:ext cx="2595563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  Certificates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9001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14001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18001 </a:t>
            </a:r>
            <a:endParaRPr lang="ar-E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9550"/>
            <a:ext cx="3048000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A864E2BA-AE23-4612-B06E-B9AE7396B0E7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2970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"/>
            <a:ext cx="2987675" cy="472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75" y="2757488"/>
            <a:ext cx="2855913" cy="404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41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2629B598-7817-4799-9098-F77A4325487C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" y="36163"/>
            <a:ext cx="8501063" cy="319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" y="3226269"/>
            <a:ext cx="8501063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50986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242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\\10.0.22.8\sam\print\New folder\1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428750"/>
            <a:ext cx="37147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 descr="\\10.0.22.8\sam\print\New folder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428750"/>
            <a:ext cx="41433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4"/>
          <p:cNvSpPr txBox="1">
            <a:spLocks/>
          </p:cNvSpPr>
          <p:nvPr/>
        </p:nvSpPr>
        <p:spPr>
          <a:xfrm>
            <a:off x="-684584" y="177800"/>
            <a:ext cx="9144000" cy="125095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rtl="1" eaLnBrk="1" fontAlgn="auto" hangingPunct="1">
              <a:spcAft>
                <a:spcPts val="0"/>
              </a:spcAft>
              <a:defRPr/>
            </a:pPr>
            <a:r>
              <a:rPr lang="en-US" sz="3500" dirty="0">
                <a:solidFill>
                  <a:srgbClr val="0070C0"/>
                </a:solidFill>
                <a:ea typeface="+mj-ea"/>
              </a:rPr>
              <a:t>Universal Enclosures IP 55</a:t>
            </a:r>
            <a:r>
              <a:rPr lang="en-US" sz="2800" dirty="0">
                <a:solidFill>
                  <a:srgbClr val="0070C0"/>
                </a:solidFill>
                <a:ea typeface="+mj-ea"/>
              </a:rPr>
              <a:t/>
            </a:r>
            <a:br>
              <a:rPr lang="en-US" sz="2800" dirty="0">
                <a:solidFill>
                  <a:srgbClr val="0070C0"/>
                </a:solidFill>
                <a:ea typeface="+mj-ea"/>
              </a:rPr>
            </a:br>
            <a:r>
              <a:rPr lang="en-US" sz="2800" dirty="0">
                <a:solidFill>
                  <a:srgbClr val="0070C0"/>
                </a:solidFill>
                <a:ea typeface="+mj-ea"/>
              </a:rPr>
              <a:t>Floor-standing enclosures up to 5000 Amp</a:t>
            </a:r>
          </a:p>
        </p:txBody>
      </p:sp>
      <p:sp>
        <p:nvSpPr>
          <p:cNvPr id="1331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3D7C2DFA-6C9E-4B33-AF79-35E9B85E2C66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6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852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Placeholder 2"/>
          <p:cNvSpPr txBox="1">
            <a:spLocks/>
          </p:cNvSpPr>
          <p:nvPr/>
        </p:nvSpPr>
        <p:spPr bwMode="auto">
          <a:xfrm>
            <a:off x="357188" y="1643063"/>
            <a:ext cx="4040187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19100" indent="-382588"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buFontTx/>
              <a:buNone/>
            </a:pPr>
            <a:r>
              <a:rPr lang="en-US" sz="1400" dirty="0"/>
              <a:t>NSYCRNG128300</a:t>
            </a:r>
          </a:p>
          <a:p>
            <a:pPr algn="l" eaLnBrk="1" hangingPunct="1"/>
            <a:endParaRPr lang="en-US" sz="1200" dirty="0"/>
          </a:p>
          <a:p>
            <a:pPr algn="l" eaLnBrk="1" hangingPunct="1"/>
            <a:r>
              <a:rPr lang="en-US" sz="1200" dirty="0"/>
              <a:t>Special CRNG plain door w/o mount. Plate.</a:t>
            </a:r>
          </a:p>
          <a:p>
            <a:pPr algn="l" eaLnBrk="1" hangingPunct="1"/>
            <a:r>
              <a:rPr lang="en-US" sz="1200" dirty="0"/>
              <a:t>H1200xW800xD300 I</a:t>
            </a:r>
            <a:r>
              <a:rPr lang="en-US" sz="1300" dirty="0"/>
              <a:t>P66 </a:t>
            </a:r>
            <a:r>
              <a:rPr lang="en-US" sz="1200" dirty="0"/>
              <a:t>IK10 RAL7035 IP 66 conforming to IEC 60529 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4500563" y="1714500"/>
            <a:ext cx="4343400" cy="8921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0624" indent="-384048" rtl="1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r>
              <a:rPr lang="en-US" sz="1400" dirty="0">
                <a:solidFill>
                  <a:schemeClr val="tx1"/>
                </a:solidFill>
              </a:rPr>
              <a:t>NSYCRNG1210400D</a:t>
            </a:r>
          </a:p>
          <a:p>
            <a:pPr marL="420624" indent="-384048" rtl="1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 marL="420624" indent="-384048" rtl="1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r>
              <a:rPr lang="en-US" sz="1200" dirty="0">
                <a:solidFill>
                  <a:schemeClr val="tx1"/>
                </a:solidFill>
              </a:rPr>
              <a:t>Special CRNG plain door w/o mount. Plate.</a:t>
            </a:r>
          </a:p>
          <a:p>
            <a:pPr marL="420624" indent="-384048" rtl="1" eaLnBrk="1" fontAlgn="auto" hangingPunct="1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defRPr/>
            </a:pPr>
            <a:r>
              <a:rPr lang="en-US" sz="1200" dirty="0">
                <a:solidFill>
                  <a:schemeClr val="tx1"/>
                </a:solidFill>
              </a:rPr>
              <a:t>H1200xW1000xD400 IP55 conforming to IEC 60529 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2857500"/>
            <a:ext cx="35147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857500"/>
            <a:ext cx="35147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5750" y="214313"/>
            <a:ext cx="8686800" cy="12509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0070C0"/>
                </a:solidFill>
                <a:ea typeface="+mj-ea"/>
                <a:cs typeface="Arial" pitchFamily="34" charset="0"/>
              </a:rPr>
              <a:t>Universal Enclosures </a:t>
            </a:r>
            <a:r>
              <a:rPr lang="en-US" sz="2400" dirty="0" smtClean="0">
                <a:solidFill>
                  <a:srgbClr val="0070C0"/>
                </a:solidFill>
                <a:cs typeface="Arial" pitchFamily="34" charset="0"/>
              </a:rPr>
              <a:t>IP 66  for 1 door </a:t>
            </a:r>
            <a:r>
              <a:rPr lang="en-US" sz="3200" dirty="0" smtClean="0">
                <a:solidFill>
                  <a:srgbClr val="0070C0"/>
                </a:solidFill>
                <a:ea typeface="+mj-ea"/>
                <a:cs typeface="Arial" pitchFamily="34" charset="0"/>
              </a:rPr>
              <a:t/>
            </a:r>
            <a:br>
              <a:rPr lang="en-US" sz="3200" dirty="0" smtClean="0">
                <a:solidFill>
                  <a:srgbClr val="0070C0"/>
                </a:solidFill>
                <a:ea typeface="+mj-ea"/>
                <a:cs typeface="Arial" pitchFamily="34" charset="0"/>
              </a:rPr>
            </a:br>
            <a:r>
              <a:rPr lang="en-US" sz="3000" dirty="0" smtClean="0">
                <a:solidFill>
                  <a:srgbClr val="0070C0"/>
                </a:solidFill>
                <a:ea typeface="+mj-ea"/>
                <a:cs typeface="Arial" pitchFamily="34" charset="0"/>
              </a:rPr>
              <a:t>Wall Fixing Metal Enclosures </a:t>
            </a:r>
            <a:r>
              <a:rPr lang="en-US" sz="2000" dirty="0" smtClean="0">
                <a:solidFill>
                  <a:srgbClr val="0070C0"/>
                </a:solidFill>
                <a:ea typeface="+mj-ea"/>
                <a:cs typeface="Arial" pitchFamily="34" charset="0"/>
              </a:rPr>
              <a:t>IP 66 for 1 door . </a:t>
            </a:r>
            <a:r>
              <a:rPr lang="en-US" sz="36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6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</a:br>
            <a:endParaRPr lang="en-US" sz="3500" dirty="0" smtClean="0">
              <a:solidFill>
                <a:srgbClr val="0070C0"/>
              </a:solidFill>
              <a:ea typeface="+mj-ea"/>
              <a:cs typeface="Arial" pitchFamily="34" charset="0"/>
            </a:endParaRPr>
          </a:p>
        </p:txBody>
      </p:sp>
      <p:sp>
        <p:nvSpPr>
          <p:cNvPr id="1434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073A6D6F-31D0-4735-A09C-3A14EECE0F69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8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  <p:pic>
        <p:nvPicPr>
          <p:cNvPr id="9" name="Picture 8" descr="C:\Users\admin\Desktop\images.jpg"/>
          <p:cNvPicPr>
            <a:picLocks noGrp="1"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995" y="6223925"/>
            <a:ext cx="14684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96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080" y="1910178"/>
            <a:ext cx="3786188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3707904" y="288925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3600" dirty="0">
                <a:solidFill>
                  <a:srgbClr val="0070C0"/>
                </a:solidFill>
              </a:rPr>
              <a:t>      </a:t>
            </a:r>
            <a:r>
              <a:rPr lang="en-US" sz="3600" dirty="0" err="1">
                <a:solidFill>
                  <a:srgbClr val="0070C0"/>
                </a:solidFill>
              </a:rPr>
              <a:t>Prisma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  <a:r>
              <a:rPr lang="en-US" sz="3600" dirty="0" err="1">
                <a:solidFill>
                  <a:srgbClr val="0070C0"/>
                </a:solidFill>
              </a:rPr>
              <a:t>iPM</a:t>
            </a:r>
            <a:endParaRPr lang="en-US" sz="3600" dirty="0">
              <a:solidFill>
                <a:srgbClr val="0070C0"/>
              </a:solidFill>
            </a:endParaRP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3275856" y="1227094"/>
            <a:ext cx="4572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/>
              <a:t>Using our </a:t>
            </a:r>
            <a:r>
              <a:rPr lang="en-US" sz="2000" dirty="0" err="1"/>
              <a:t>Prisma</a:t>
            </a:r>
            <a:r>
              <a:rPr lang="en-US" sz="2000" dirty="0"/>
              <a:t>  </a:t>
            </a:r>
            <a:r>
              <a:rPr lang="en-US" sz="2000" dirty="0" err="1"/>
              <a:t>iPM</a:t>
            </a:r>
            <a:r>
              <a:rPr lang="en-US" sz="2000" dirty="0"/>
              <a:t> solution, you can easily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/>
              <a:t>design, implement and operate low voltage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/>
              <a:t>electrical distribution and control switchboards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/>
              <a:t>that are dependable, because they are optimized, tested and compliant with the IEC 61439 -1   Standard.</a:t>
            </a:r>
            <a:endParaRPr lang="ar-EG" sz="2000" dirty="0">
              <a:cs typeface="Tahoma" panose="020B0604030504040204" pitchFamily="34" charset="0"/>
            </a:endParaRPr>
          </a:p>
        </p:txBody>
      </p:sp>
      <p:pic>
        <p:nvPicPr>
          <p:cNvPr id="15367" name="Picture 8" descr="C:\Users\admin\Desktop\images.jpg"/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869160"/>
            <a:ext cx="14684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8153400" y="6429375"/>
            <a:ext cx="762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>
              <a:spcBef>
                <a:spcPct val="0"/>
              </a:spcBef>
              <a:buClrTx/>
              <a:buSzTx/>
              <a:buFontTx/>
              <a:buNone/>
            </a:pPr>
            <a:fld id="{EBCEC039-0A98-4AEE-84CB-CBBF5C6CDFF7}" type="slidenum">
              <a:rPr lang="en-US" sz="1000" smtClean="0">
                <a:solidFill>
                  <a:srgbClr val="9B9A98"/>
                </a:solidFill>
              </a:rPr>
              <a:pPr rtl="0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sz="1000" smtClean="0">
              <a:solidFill>
                <a:srgbClr val="9B9A98"/>
              </a:solidFill>
            </a:endParaRPr>
          </a:p>
        </p:txBody>
      </p:sp>
      <p:pic>
        <p:nvPicPr>
          <p:cNvPr id="9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82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3019" y="404664"/>
            <a:ext cx="37849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r" rtl="1">
              <a:spcBef>
                <a:spcPct val="2000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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r" rtl="1">
              <a:spcBef>
                <a:spcPct val="2000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r" rtl="1">
              <a:spcBef>
                <a:spcPct val="20000"/>
              </a:spcBef>
              <a:buClr>
                <a:schemeClr val="accent2"/>
              </a:buClr>
              <a:buSzPct val="85000"/>
              <a:buFont typeface="Arial" panose="020B0604020202020204" pitchFamily="34" charset="0"/>
              <a:buChar char="○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r" rtl="1">
              <a:spcBef>
                <a:spcPct val="20000"/>
              </a:spcBef>
              <a:buClr>
                <a:srgbClr val="8D89A4"/>
              </a:buClr>
              <a:buSzPct val="90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r" rtl="1">
              <a:spcBef>
                <a:spcPct val="20000"/>
              </a:spcBef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>
                <a:solidFill>
                  <a:srgbClr val="0070C0"/>
                </a:solidFill>
              </a:rPr>
              <a:t>Wall mounted system </a:t>
            </a:r>
            <a:r>
              <a:rPr lang="en-US" sz="2400" dirty="0" smtClean="0">
                <a:solidFill>
                  <a:srgbClr val="0070C0"/>
                </a:solidFill>
              </a:rPr>
              <a:t>L </a:t>
            </a:r>
          </a:p>
          <a:p>
            <a:pPr algn="l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up </a:t>
            </a:r>
            <a:r>
              <a:rPr lang="en-US" sz="2400" dirty="0">
                <a:solidFill>
                  <a:srgbClr val="0070C0"/>
                </a:solidFill>
              </a:rPr>
              <a:t>to 630 A</a:t>
            </a:r>
            <a:endParaRPr lang="ar-EG" sz="2400" dirty="0">
              <a:solidFill>
                <a:srgbClr val="0070C0"/>
              </a:solidFill>
              <a:cs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7112" y="1556792"/>
            <a:ext cx="3733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Dedicating ourselves to safe, simple LV Switchboards. a modular and 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prefabricated solution based on a complete system in kit form that perfectly integrated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2040" y="1262611"/>
            <a:ext cx="2362200" cy="207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6340" y="3657872"/>
            <a:ext cx="4876800" cy="285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  <p:pic>
        <p:nvPicPr>
          <p:cNvPr id="9" name="Picture 8" descr="C:\Users\admin\Desktop\images.jpg"/>
          <p:cNvPicPr>
            <a:picLocks noGrp="1"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96" y="3866739"/>
            <a:ext cx="14684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408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9512" y="171316"/>
            <a:ext cx="36969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Free  Standing  system M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up to 4000  Amp</a:t>
            </a:r>
            <a:endParaRPr lang="ar-EG" sz="2400" dirty="0">
              <a:solidFill>
                <a:srgbClr val="0070C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6050" y="3714750"/>
            <a:ext cx="371475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850" y="1028701"/>
            <a:ext cx="4629150" cy="245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  <p:pic>
        <p:nvPicPr>
          <p:cNvPr id="9" name="Picture 8" descr="C:\Users\admin\Desktop\images.jpg"/>
          <p:cNvPicPr>
            <a:picLocks noGrp="1"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781" y="3714750"/>
            <a:ext cx="14684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55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4500562" y="214290"/>
            <a:ext cx="3929090" cy="5072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0" y="214290"/>
            <a:ext cx="621507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145" marR="1990089">
              <a:lnSpc>
                <a:spcPct val="100000"/>
              </a:lnSpc>
            </a:pPr>
            <a:r>
              <a:rPr sz="3200" b="1" spc="-35">
                <a:solidFill>
                  <a:srgbClr val="0070C0"/>
                </a:solidFill>
                <a:latin typeface="Arial"/>
                <a:cs typeface="Arial"/>
              </a:rPr>
              <a:t>ALDO</a:t>
            </a:r>
            <a:r>
              <a:rPr sz="3200" b="1" spc="-8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US" sz="3200" b="1" spc="-35" dirty="0" smtClean="0">
                <a:solidFill>
                  <a:srgbClr val="0070C0"/>
                </a:solidFill>
                <a:latin typeface="Arial"/>
                <a:cs typeface="Arial"/>
              </a:rPr>
              <a:t>by</a:t>
            </a:r>
            <a:r>
              <a:rPr sz="3200" b="1" spc="-35" smtClean="0">
                <a:solidFill>
                  <a:srgbClr val="0070C0"/>
                </a:solidFill>
                <a:latin typeface="Arial"/>
                <a:cs typeface="Arial"/>
              </a:rPr>
              <a:t>  </a:t>
            </a:r>
            <a:r>
              <a:rPr sz="3200" b="1" spc="-50" smtClean="0">
                <a:solidFill>
                  <a:srgbClr val="0070C0"/>
                </a:solidFill>
                <a:latin typeface="Arial"/>
                <a:cs typeface="Arial"/>
              </a:rPr>
              <a:t>GILA</a:t>
            </a:r>
            <a:endParaRPr sz="320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28670"/>
            <a:ext cx="4357686" cy="42659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7305" indent="-27940" algn="just">
              <a:lnSpc>
                <a:spcPct val="96100"/>
              </a:lnSpc>
            </a:pPr>
            <a:r>
              <a:rPr lang="fr-FR" sz="4400" spc="-215" dirty="0" smtClean="0">
                <a:solidFill>
                  <a:schemeClr val="tx1"/>
                </a:solidFill>
                <a:latin typeface="Arial"/>
                <a:cs typeface="Arial"/>
              </a:rPr>
              <a:t>G</a:t>
            </a:r>
            <a:r>
              <a:rPr lang="en-US" spc="-60" dirty="0" err="1" smtClean="0">
                <a:solidFill>
                  <a:schemeClr val="tx1"/>
                </a:solidFill>
                <a:latin typeface="Arial"/>
                <a:cs typeface="Arial"/>
              </a:rPr>
              <a:t>ila</a:t>
            </a:r>
            <a:r>
              <a:rPr lang="en-US" spc="-6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5" dirty="0" smtClean="0">
                <a:solidFill>
                  <a:schemeClr val="tx1"/>
                </a:solidFill>
                <a:latin typeface="Arial"/>
                <a:cs typeface="Arial"/>
              </a:rPr>
              <a:t>would </a:t>
            </a:r>
            <a:r>
              <a:rPr lang="en-US" spc="-45" dirty="0" smtClean="0">
                <a:solidFill>
                  <a:schemeClr val="tx1"/>
                </a:solidFill>
                <a:latin typeface="Arial"/>
                <a:cs typeface="Arial"/>
              </a:rPr>
              <a:t>like </a:t>
            </a:r>
            <a:r>
              <a:rPr lang="en-US" spc="25" dirty="0" smtClean="0">
                <a:solidFill>
                  <a:schemeClr val="tx1"/>
                </a:solidFill>
                <a:latin typeface="Arial"/>
                <a:cs typeface="Arial"/>
              </a:rPr>
              <a:t>to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introduce </a:t>
            </a:r>
            <a:r>
              <a:rPr lang="en-US" spc="-20" dirty="0" smtClean="0">
                <a:solidFill>
                  <a:schemeClr val="tx1"/>
                </a:solidFill>
                <a:latin typeface="Arial"/>
                <a:cs typeface="Arial"/>
              </a:rPr>
              <a:t>you </a:t>
            </a:r>
            <a:r>
              <a:rPr lang="en-US" spc="25" dirty="0" smtClean="0">
                <a:solidFill>
                  <a:schemeClr val="tx1"/>
                </a:solidFill>
                <a:latin typeface="Arial"/>
                <a:cs typeface="Arial"/>
              </a:rPr>
              <a:t>to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our</a:t>
            </a:r>
            <a:r>
              <a:rPr lang="en-US" spc="4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20" dirty="0" smtClean="0">
                <a:solidFill>
                  <a:schemeClr val="tx1"/>
                </a:solidFill>
                <a:latin typeface="Arial"/>
                <a:cs typeface="Arial"/>
              </a:rPr>
              <a:t>latest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edition:</a:t>
            </a:r>
            <a:r>
              <a:rPr lang="en-US" spc="4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15" dirty="0" smtClean="0">
                <a:solidFill>
                  <a:schemeClr val="tx1"/>
                </a:solidFill>
                <a:latin typeface="Arial"/>
                <a:cs typeface="Arial"/>
              </a:rPr>
              <a:t>“Aldo”.</a:t>
            </a:r>
            <a:r>
              <a:rPr lang="en-US" spc="4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15" dirty="0" smtClean="0">
                <a:solidFill>
                  <a:schemeClr val="tx1"/>
                </a:solidFill>
                <a:latin typeface="Arial"/>
                <a:cs typeface="Arial"/>
              </a:rPr>
              <a:t>Aldo</a:t>
            </a:r>
            <a:r>
              <a:rPr lang="en-US" spc="4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45" dirty="0" smtClean="0">
                <a:solidFill>
                  <a:schemeClr val="tx1"/>
                </a:solidFill>
                <a:latin typeface="Arial"/>
                <a:cs typeface="Arial"/>
              </a:rPr>
              <a:t>is</a:t>
            </a:r>
            <a:r>
              <a:rPr lang="en-US" spc="4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60" dirty="0" smtClean="0">
                <a:solidFill>
                  <a:schemeClr val="tx1"/>
                </a:solidFill>
                <a:latin typeface="Arial"/>
                <a:cs typeface="Arial"/>
              </a:rPr>
              <a:t>Gila</a:t>
            </a:r>
            <a:r>
              <a:rPr lang="en-US" spc="-100" dirty="0" smtClean="0">
                <a:solidFill>
                  <a:schemeClr val="tx1"/>
                </a:solidFill>
                <a:latin typeface="Arial"/>
                <a:cs typeface="Arial"/>
              </a:rPr>
              <a:t>’</a:t>
            </a:r>
            <a:r>
              <a:rPr lang="en-US" spc="-25" dirty="0" smtClean="0">
                <a:solidFill>
                  <a:schemeClr val="tx1"/>
                </a:solidFill>
                <a:latin typeface="Arial"/>
                <a:cs typeface="Arial"/>
              </a:rPr>
              <a:t>s</a:t>
            </a:r>
            <a:r>
              <a:rPr lang="en-US" spc="4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5" dirty="0" smtClean="0">
                <a:solidFill>
                  <a:schemeClr val="tx1"/>
                </a:solidFill>
                <a:latin typeface="Arial"/>
                <a:cs typeface="Arial"/>
              </a:rPr>
              <a:t>new</a:t>
            </a:r>
            <a:r>
              <a:rPr lang="en-US" spc="4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15" dirty="0" smtClean="0">
                <a:solidFill>
                  <a:schemeClr val="tx1"/>
                </a:solidFill>
                <a:latin typeface="Arial"/>
                <a:cs typeface="Arial"/>
              </a:rPr>
              <a:t>edition</a:t>
            </a:r>
            <a:r>
              <a:rPr lang="en-US" spc="4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20" dirty="0" smtClean="0">
                <a:solidFill>
                  <a:schemeClr val="tx1"/>
                </a:solidFill>
                <a:latin typeface="Arial"/>
                <a:cs typeface="Arial"/>
              </a:rPr>
              <a:t>to 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lang="en-US" spc="-25" dirty="0" smtClean="0">
                <a:solidFill>
                  <a:schemeClr val="tx1"/>
                </a:solidFill>
                <a:latin typeface="Arial"/>
                <a:cs typeface="Arial"/>
              </a:rPr>
              <a:t>local </a:t>
            </a: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low </a:t>
            </a:r>
            <a:r>
              <a:rPr lang="en-US" spc="-25" dirty="0" smtClean="0">
                <a:solidFill>
                  <a:schemeClr val="tx1"/>
                </a:solidFill>
                <a:latin typeface="Arial"/>
                <a:cs typeface="Arial"/>
              </a:rPr>
              <a:t>voltage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collection, </a:t>
            </a: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with   </a:t>
            </a:r>
            <a:r>
              <a:rPr lang="en-US" spc="9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35" dirty="0" smtClean="0">
                <a:solidFill>
                  <a:schemeClr val="tx1"/>
                </a:solidFill>
                <a:latin typeface="Arial"/>
                <a:cs typeface="Arial"/>
              </a:rPr>
              <a:t>innovative</a:t>
            </a:r>
            <a:endParaRPr lang="en-US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27305" algn="just">
              <a:lnSpc>
                <a:spcPct val="122800"/>
              </a:lnSpc>
            </a:pPr>
            <a:r>
              <a:rPr lang="en-US" spc="-30" dirty="0" smtClean="0">
                <a:solidFill>
                  <a:schemeClr val="tx1"/>
                </a:solidFill>
                <a:latin typeface="Arial"/>
                <a:cs typeface="Arial"/>
              </a:rPr>
              <a:t>features,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and </a:t>
            </a:r>
            <a:r>
              <a:rPr lang="en-US" spc="-30" dirty="0" smtClean="0">
                <a:solidFill>
                  <a:schemeClr val="tx1"/>
                </a:solidFill>
                <a:latin typeface="Arial"/>
                <a:cs typeface="Arial"/>
              </a:rPr>
              <a:t>affordable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pricing. </a:t>
            </a:r>
            <a:r>
              <a:rPr lang="en-US" spc="-15" dirty="0" smtClean="0">
                <a:solidFill>
                  <a:schemeClr val="tx1"/>
                </a:solidFill>
                <a:latin typeface="Arial"/>
                <a:cs typeface="Arial"/>
              </a:rPr>
              <a:t>Aldo </a:t>
            </a:r>
            <a:r>
              <a:rPr lang="en-US" spc="-45" dirty="0" smtClean="0">
                <a:solidFill>
                  <a:schemeClr val="tx1"/>
                </a:solidFill>
                <a:latin typeface="Arial"/>
                <a:cs typeface="Arial"/>
              </a:rPr>
              <a:t>is </a:t>
            </a:r>
            <a:r>
              <a:rPr lang="en-US" spc="-55" dirty="0" smtClean="0">
                <a:solidFill>
                  <a:schemeClr val="tx1"/>
                </a:solidFill>
                <a:latin typeface="Arial"/>
                <a:cs typeface="Arial"/>
              </a:rPr>
              <a:t>a </a:t>
            </a: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low  </a:t>
            </a:r>
            <a:r>
              <a:rPr lang="en-US" spc="-25" dirty="0" smtClean="0">
                <a:solidFill>
                  <a:schemeClr val="tx1"/>
                </a:solidFill>
                <a:latin typeface="Arial"/>
                <a:cs typeface="Arial"/>
              </a:rPr>
              <a:t>local voltage </a:t>
            </a: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switchboard </a:t>
            </a:r>
            <a:r>
              <a:rPr lang="en-US" spc="5" dirty="0" smtClean="0">
                <a:solidFill>
                  <a:schemeClr val="tx1"/>
                </a:solidFill>
                <a:latin typeface="Arial"/>
                <a:cs typeface="Arial"/>
              </a:rPr>
              <a:t>type-tested</a:t>
            </a:r>
            <a:r>
              <a:rPr lang="en-US" spc="17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30" dirty="0" smtClean="0">
                <a:solidFill>
                  <a:schemeClr val="tx1"/>
                </a:solidFill>
                <a:latin typeface="Arial"/>
                <a:cs typeface="Arial"/>
              </a:rPr>
              <a:t>panel</a:t>
            </a:r>
            <a:r>
              <a:rPr lang="en-US" spc="27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5" dirty="0" smtClean="0">
                <a:solidFill>
                  <a:schemeClr val="tx1"/>
                </a:solidFill>
                <a:latin typeface="Arial"/>
                <a:cs typeface="Arial"/>
              </a:rPr>
              <a:t>by  </a:t>
            </a:r>
            <a:r>
              <a:rPr lang="en-US" spc="-75" dirty="0" smtClean="0">
                <a:solidFill>
                  <a:schemeClr val="tx1"/>
                </a:solidFill>
                <a:latin typeface="Arial"/>
                <a:cs typeface="Arial"/>
              </a:rPr>
              <a:t>ASTA.</a:t>
            </a:r>
            <a:r>
              <a:rPr lang="en-US" spc="-1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65" dirty="0" smtClean="0">
                <a:solidFill>
                  <a:schemeClr val="tx1"/>
                </a:solidFill>
                <a:latin typeface="Arial"/>
                <a:cs typeface="Arial"/>
              </a:rPr>
              <a:t>We</a:t>
            </a:r>
            <a:r>
              <a:rPr lang="en-US" spc="-1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5" dirty="0" smtClean="0">
                <a:solidFill>
                  <a:schemeClr val="tx1"/>
                </a:solidFill>
                <a:latin typeface="Arial"/>
                <a:cs typeface="Arial"/>
              </a:rPr>
              <a:t>chose</a:t>
            </a:r>
            <a:r>
              <a:rPr lang="en-US" spc="-1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15" dirty="0" smtClean="0">
                <a:solidFill>
                  <a:schemeClr val="tx1"/>
                </a:solidFill>
                <a:latin typeface="Arial"/>
                <a:cs typeface="Arial"/>
              </a:rPr>
              <a:t>“Aldo”</a:t>
            </a:r>
            <a:r>
              <a:rPr lang="en-US" spc="-1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40" dirty="0" smtClean="0">
                <a:solidFill>
                  <a:schemeClr val="tx1"/>
                </a:solidFill>
                <a:latin typeface="Arial"/>
                <a:cs typeface="Arial"/>
              </a:rPr>
              <a:t>as</a:t>
            </a:r>
            <a:r>
              <a:rPr lang="en-US" spc="-1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our</a:t>
            </a:r>
            <a:r>
              <a:rPr lang="en-US" spc="-1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25" dirty="0" smtClean="0">
                <a:solidFill>
                  <a:schemeClr val="tx1"/>
                </a:solidFill>
                <a:latin typeface="Arial"/>
                <a:cs typeface="Arial"/>
              </a:rPr>
              <a:t>name</a:t>
            </a:r>
            <a:r>
              <a:rPr lang="en-US" spc="-1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25" dirty="0" smtClean="0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lang="en-US" spc="-1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60" dirty="0" smtClean="0">
                <a:solidFill>
                  <a:schemeClr val="tx1"/>
                </a:solidFill>
                <a:latin typeface="Arial"/>
                <a:cs typeface="Arial"/>
              </a:rPr>
              <a:t>revive</a:t>
            </a:r>
            <a:r>
              <a:rPr lang="en-US" spc="-13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the  </a:t>
            </a:r>
            <a:r>
              <a:rPr lang="en-US" spc="25" dirty="0" smtClean="0">
                <a:solidFill>
                  <a:schemeClr val="tx1"/>
                </a:solidFill>
                <a:latin typeface="Arial"/>
                <a:cs typeface="Arial"/>
              </a:rPr>
              <a:t>good </a:t>
            </a:r>
            <a:r>
              <a:rPr lang="en-US" spc="-15" dirty="0" smtClean="0">
                <a:solidFill>
                  <a:schemeClr val="tx1"/>
                </a:solidFill>
                <a:latin typeface="Arial"/>
                <a:cs typeface="Arial"/>
              </a:rPr>
              <a:t>memory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of the </a:t>
            </a:r>
            <a:r>
              <a:rPr lang="en-US" spc="-30" dirty="0" smtClean="0">
                <a:solidFill>
                  <a:schemeClr val="tx1"/>
                </a:solidFill>
                <a:latin typeface="Arial"/>
                <a:cs typeface="Arial"/>
              </a:rPr>
              <a:t>main </a:t>
            </a:r>
            <a:r>
              <a:rPr lang="en-US" spc="-15" dirty="0" smtClean="0">
                <a:solidFill>
                  <a:schemeClr val="tx1"/>
                </a:solidFill>
                <a:latin typeface="Arial"/>
                <a:cs typeface="Arial"/>
              </a:rPr>
              <a:t>founder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of </a:t>
            </a:r>
            <a:r>
              <a:rPr lang="en-US" spc="-30" dirty="0" err="1" smtClean="0">
                <a:solidFill>
                  <a:schemeClr val="tx1"/>
                </a:solidFill>
                <a:latin typeface="Arial"/>
                <a:cs typeface="Arial"/>
              </a:rPr>
              <a:t>Gila.Pan</a:t>
            </a:r>
            <a:r>
              <a:rPr lang="en-US" spc="-50" dirty="0" err="1" smtClean="0">
                <a:solidFill>
                  <a:schemeClr val="tx1"/>
                </a:solidFill>
                <a:latin typeface="Arial"/>
                <a:cs typeface="Arial"/>
              </a:rPr>
              <a:t>els</a:t>
            </a:r>
            <a:r>
              <a:rPr lang="en-US" spc="-50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20" dirty="0" smtClean="0">
                <a:solidFill>
                  <a:schemeClr val="tx1"/>
                </a:solidFill>
                <a:latin typeface="Arial"/>
                <a:cs typeface="Arial"/>
              </a:rPr>
              <a:t>assembled </a:t>
            </a:r>
            <a:r>
              <a:rPr lang="en-US" spc="-5" dirty="0" smtClean="0">
                <a:solidFill>
                  <a:schemeClr val="tx1"/>
                </a:solidFill>
                <a:latin typeface="Arial"/>
                <a:cs typeface="Arial"/>
              </a:rPr>
              <a:t>or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made </a:t>
            </a:r>
            <a:r>
              <a:rPr lang="en-US" spc="-5" dirty="0" smtClean="0">
                <a:solidFill>
                  <a:schemeClr val="tx1"/>
                </a:solidFill>
                <a:latin typeface="Arial"/>
                <a:cs typeface="Arial"/>
              </a:rPr>
              <a:t>by </a:t>
            </a:r>
            <a:r>
              <a:rPr lang="en-US" spc="-60" dirty="0" smtClean="0">
                <a:solidFill>
                  <a:schemeClr val="tx1"/>
                </a:solidFill>
                <a:latin typeface="Arial"/>
                <a:cs typeface="Arial"/>
              </a:rPr>
              <a:t>Gila </a:t>
            </a:r>
            <a:r>
              <a:rPr lang="en-US" spc="-30" dirty="0" smtClean="0">
                <a:solidFill>
                  <a:schemeClr val="tx1"/>
                </a:solidFill>
                <a:latin typeface="Arial"/>
                <a:cs typeface="Arial"/>
              </a:rPr>
              <a:t>range </a:t>
            </a:r>
            <a:r>
              <a:rPr lang="en-US" spc="-45" dirty="0" smtClean="0">
                <a:solidFill>
                  <a:schemeClr val="tx1"/>
                </a:solidFill>
                <a:latin typeface="Arial"/>
                <a:cs typeface="Arial"/>
              </a:rPr>
              <a:t>in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modular  multi-functional switchgears, </a:t>
            </a:r>
            <a:r>
              <a:rPr lang="en-US" spc="-30" dirty="0" smtClean="0">
                <a:solidFill>
                  <a:schemeClr val="tx1"/>
                </a:solidFill>
                <a:latin typeface="Arial"/>
                <a:cs typeface="Arial"/>
              </a:rPr>
              <a:t>assuring </a:t>
            </a:r>
            <a:r>
              <a:rPr lang="en-US" spc="-25" dirty="0" smtClean="0">
                <a:solidFill>
                  <a:schemeClr val="tx1"/>
                </a:solidFill>
                <a:latin typeface="Arial"/>
                <a:cs typeface="Arial"/>
              </a:rPr>
              <a:t>high </a:t>
            </a:r>
            <a:r>
              <a:rPr lang="en-US" spc="-60" dirty="0" smtClean="0">
                <a:solidFill>
                  <a:schemeClr val="tx1"/>
                </a:solidFill>
                <a:latin typeface="Arial"/>
                <a:cs typeface="Arial"/>
              </a:rPr>
              <a:t>level </a:t>
            </a:r>
            <a:r>
              <a:rPr lang="en-US" spc="-10" dirty="0" smtClean="0">
                <a:solidFill>
                  <a:schemeClr val="tx1"/>
                </a:solidFill>
                <a:latin typeface="Arial"/>
                <a:cs typeface="Arial"/>
              </a:rPr>
              <a:t>of</a:t>
            </a:r>
            <a:r>
              <a:rPr lang="en-US" spc="-35" dirty="0" smtClean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pc="-55" dirty="0" smtClean="0">
                <a:solidFill>
                  <a:schemeClr val="tx1"/>
                </a:solidFill>
                <a:latin typeface="Arial"/>
                <a:cs typeface="Arial"/>
              </a:rPr>
              <a:t>reliability</a:t>
            </a:r>
            <a:endParaRPr lang="ar-EG" dirty="0">
              <a:solidFill>
                <a:schemeClr val="tx1"/>
              </a:solidFill>
            </a:endParaRPr>
          </a:p>
        </p:txBody>
      </p:sp>
      <p:pic>
        <p:nvPicPr>
          <p:cNvPr id="7" name="Picture 1" descr="C:\Users\admin\AppData\Local\Microsoft\Windows\Temporary Internet Files\Content.Outlook\UB6MYHNV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214320" y="5978064"/>
            <a:ext cx="714347" cy="11429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963471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PPT08_EN 2">
      <a:dk1>
        <a:srgbClr val="000000"/>
      </a:dk1>
      <a:lt1>
        <a:srgbClr val="FFFFFF"/>
      </a:lt1>
      <a:dk2>
        <a:srgbClr val="000000"/>
      </a:dk2>
      <a:lt2>
        <a:srgbClr val="626469"/>
      </a:lt2>
      <a:accent1>
        <a:srgbClr val="009530"/>
      </a:accent1>
      <a:accent2>
        <a:srgbClr val="B10043"/>
      </a:accent2>
      <a:accent3>
        <a:srgbClr val="FFFFFF"/>
      </a:accent3>
      <a:accent4>
        <a:srgbClr val="000000"/>
      </a:accent4>
      <a:accent5>
        <a:srgbClr val="AAC8AD"/>
      </a:accent5>
      <a:accent6>
        <a:srgbClr val="A0003C"/>
      </a:accent6>
      <a:hlink>
        <a:srgbClr val="42B4E6"/>
      </a:hlink>
      <a:folHlink>
        <a:srgbClr val="4FA600"/>
      </a:folHlink>
    </a:clrScheme>
    <a:fontScheme name="PPT08_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08_EN 1">
        <a:dk1>
          <a:srgbClr val="FFFFFF"/>
        </a:dk1>
        <a:lt1>
          <a:srgbClr val="FFFFFF"/>
        </a:lt1>
        <a:dk2>
          <a:srgbClr val="B10043"/>
        </a:dk2>
        <a:lt2>
          <a:srgbClr val="FFFFFF"/>
        </a:lt2>
        <a:accent1>
          <a:srgbClr val="FFFFFF"/>
        </a:accent1>
        <a:accent2>
          <a:srgbClr val="B10043"/>
        </a:accent2>
        <a:accent3>
          <a:srgbClr val="D5AAB0"/>
        </a:accent3>
        <a:accent4>
          <a:srgbClr val="DADADA"/>
        </a:accent4>
        <a:accent5>
          <a:srgbClr val="FFFFFF"/>
        </a:accent5>
        <a:accent6>
          <a:srgbClr val="A0003C"/>
        </a:accent6>
        <a:hlink>
          <a:srgbClr val="42B4E6"/>
        </a:hlink>
        <a:folHlink>
          <a:srgbClr val="9FA0A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08_EN 2">
        <a:dk1>
          <a:srgbClr val="000000"/>
        </a:dk1>
        <a:lt1>
          <a:srgbClr val="FFFFFF"/>
        </a:lt1>
        <a:dk2>
          <a:srgbClr val="000000"/>
        </a:dk2>
        <a:lt2>
          <a:srgbClr val="626469"/>
        </a:lt2>
        <a:accent1>
          <a:srgbClr val="009530"/>
        </a:accent1>
        <a:accent2>
          <a:srgbClr val="B10043"/>
        </a:accent2>
        <a:accent3>
          <a:srgbClr val="FFFFFF"/>
        </a:accent3>
        <a:accent4>
          <a:srgbClr val="000000"/>
        </a:accent4>
        <a:accent5>
          <a:srgbClr val="AAC8AD"/>
        </a:accent5>
        <a:accent6>
          <a:srgbClr val="A0003C"/>
        </a:accent6>
        <a:hlink>
          <a:srgbClr val="42B4E6"/>
        </a:hlink>
        <a:folHlink>
          <a:srgbClr val="4FA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08_EN 3">
        <a:dk1>
          <a:srgbClr val="FFFFFF"/>
        </a:dk1>
        <a:lt1>
          <a:srgbClr val="FFFFFF"/>
        </a:lt1>
        <a:dk2>
          <a:srgbClr val="42B4E6"/>
        </a:dk2>
        <a:lt2>
          <a:srgbClr val="FFFFFF"/>
        </a:lt2>
        <a:accent1>
          <a:srgbClr val="FFFFFF"/>
        </a:accent1>
        <a:accent2>
          <a:srgbClr val="B10043"/>
        </a:accent2>
        <a:accent3>
          <a:srgbClr val="B0D6F0"/>
        </a:accent3>
        <a:accent4>
          <a:srgbClr val="DADADA"/>
        </a:accent4>
        <a:accent5>
          <a:srgbClr val="FFFFFF"/>
        </a:accent5>
        <a:accent6>
          <a:srgbClr val="A0003C"/>
        </a:accent6>
        <a:hlink>
          <a:srgbClr val="42B4E6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08_EN 4">
        <a:dk1>
          <a:srgbClr val="FFFFFF"/>
        </a:dk1>
        <a:lt1>
          <a:srgbClr val="FFFFFF"/>
        </a:lt1>
        <a:dk2>
          <a:srgbClr val="4FA600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B2D0AA"/>
        </a:accent3>
        <a:accent4>
          <a:srgbClr val="DADADA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08_EN 5">
        <a:dk1>
          <a:srgbClr val="FFFFFF"/>
        </a:dk1>
        <a:lt1>
          <a:srgbClr val="FFFFFF"/>
        </a:lt1>
        <a:dk2>
          <a:srgbClr val="009530"/>
        </a:dk2>
        <a:lt2>
          <a:srgbClr val="FFFFFF"/>
        </a:lt2>
        <a:accent1>
          <a:srgbClr val="FFFFFF"/>
        </a:accent1>
        <a:accent2>
          <a:srgbClr val="FFFFFF"/>
        </a:accent2>
        <a:accent3>
          <a:srgbClr val="AAC8AD"/>
        </a:accent3>
        <a:accent4>
          <a:srgbClr val="DADADA"/>
        </a:accent4>
        <a:accent5>
          <a:srgbClr val="FFFFFF"/>
        </a:accent5>
        <a:accent6>
          <a:srgbClr val="E7E7E7"/>
        </a:accent6>
        <a:hlink>
          <a:srgbClr val="FF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acet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PT08_EN 4">
    <a:dk1>
      <a:srgbClr val="FFFFFF"/>
    </a:dk1>
    <a:lt1>
      <a:srgbClr val="FFFFFF"/>
    </a:lt1>
    <a:dk2>
      <a:srgbClr val="4FA600"/>
    </a:dk2>
    <a:lt2>
      <a:srgbClr val="FFFFFF"/>
    </a:lt2>
    <a:accent1>
      <a:srgbClr val="FFFFFF"/>
    </a:accent1>
    <a:accent2>
      <a:srgbClr val="FFFFFF"/>
    </a:accent2>
    <a:accent3>
      <a:srgbClr val="B2D0AA"/>
    </a:accent3>
    <a:accent4>
      <a:srgbClr val="DADADA"/>
    </a:accent4>
    <a:accent5>
      <a:srgbClr val="FFFFFF"/>
    </a:accent5>
    <a:accent6>
      <a:srgbClr val="E7E7E7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3387</TotalTime>
  <Words>773</Words>
  <Application>Microsoft Office PowerPoint</Application>
  <PresentationFormat>On-screen Show (4:3)</PresentationFormat>
  <Paragraphs>123</Paragraphs>
  <Slides>27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blank</vt:lpstr>
      <vt:lpstr>Facet</vt:lpstr>
      <vt:lpstr>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ALDO Floor Standing designed and tested with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ادارة المياة العسكرية</vt:lpstr>
      <vt:lpstr>PowerPoint Presentation</vt:lpstr>
      <vt:lpstr>PowerPoint Presentation</vt:lpstr>
    </vt:vector>
  </TitlesOfParts>
  <Company>sch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Panelbuilders Qualification</dc:title>
  <dc:creator>hsayed</dc:creator>
  <cp:lastModifiedBy>Atef_Akl</cp:lastModifiedBy>
  <cp:revision>126</cp:revision>
  <dcterms:created xsi:type="dcterms:W3CDTF">2009-06-25T08:27:31Z</dcterms:created>
  <dcterms:modified xsi:type="dcterms:W3CDTF">2018-10-24T07:28:34Z</dcterms:modified>
</cp:coreProperties>
</file>